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0" r:id="rId2"/>
    <p:sldId id="256" r:id="rId3"/>
    <p:sldId id="258" r:id="rId4"/>
    <p:sldId id="257" r:id="rId5"/>
    <p:sldId id="261" r:id="rId6"/>
    <p:sldId id="259" r:id="rId7"/>
    <p:sldId id="262" r:id="rId8"/>
    <p:sldId id="263" r:id="rId9"/>
    <p:sldId id="272" r:id="rId10"/>
    <p:sldId id="275" r:id="rId11"/>
    <p:sldId id="276" r:id="rId12"/>
    <p:sldId id="265" r:id="rId13"/>
    <p:sldId id="266" r:id="rId14"/>
    <p:sldId id="273" r:id="rId15"/>
    <p:sldId id="267" r:id="rId16"/>
    <p:sldId id="268" r:id="rId17"/>
    <p:sldId id="270" r:id="rId18"/>
    <p:sldId id="269"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ston Bolt" initials="WB" lastIdx="1" clrIdx="0">
    <p:extLst>
      <p:ext uri="{19B8F6BF-5375-455C-9EA6-DF929625EA0E}">
        <p15:presenceInfo xmlns:p15="http://schemas.microsoft.com/office/powerpoint/2012/main" userId="1b63b88f27e940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114" y="4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5E982-ED47-4894-881F-AB1B0FCD70F0}" type="datetimeFigureOut">
              <a:rPr lang="en-US" smtClean="0"/>
              <a:t>8/18/2015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1F3BC-7492-4A2B-90E8-83A794C94ED3}" type="slidenum">
              <a:rPr lang="en-US" smtClean="0"/>
              <a:t>‹#›</a:t>
            </a:fld>
            <a:endParaRPr lang="en-US" dirty="0"/>
          </a:p>
        </p:txBody>
      </p:sp>
    </p:spTree>
    <p:extLst>
      <p:ext uri="{BB962C8B-B14F-4D97-AF65-F5344CB8AC3E}">
        <p14:creationId xmlns:p14="http://schemas.microsoft.com/office/powerpoint/2010/main" val="352008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vision of God for the church </a:t>
            </a:r>
            <a:endParaRPr lang="en-US" dirty="0"/>
          </a:p>
        </p:txBody>
      </p:sp>
      <p:sp>
        <p:nvSpPr>
          <p:cNvPr id="4" name="Slide Number Placeholder 3"/>
          <p:cNvSpPr>
            <a:spLocks noGrp="1"/>
          </p:cNvSpPr>
          <p:nvPr>
            <p:ph type="sldNum" sz="quarter" idx="10"/>
          </p:nvPr>
        </p:nvSpPr>
        <p:spPr/>
        <p:txBody>
          <a:bodyPr/>
          <a:lstStyle/>
          <a:p>
            <a:fld id="{8F01F3BC-7492-4A2B-90E8-83A794C94ED3}" type="slidenum">
              <a:rPr lang="en-US" smtClean="0"/>
              <a:t>1</a:t>
            </a:fld>
            <a:endParaRPr lang="en-US" dirty="0"/>
          </a:p>
        </p:txBody>
      </p:sp>
    </p:spTree>
    <p:extLst>
      <p:ext uri="{BB962C8B-B14F-4D97-AF65-F5344CB8AC3E}">
        <p14:creationId xmlns:p14="http://schemas.microsoft.com/office/powerpoint/2010/main" val="1013462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Rina popular name, </a:t>
            </a:r>
            <a:endParaRPr lang="en-US" dirty="0"/>
          </a:p>
        </p:txBody>
      </p:sp>
      <p:sp>
        <p:nvSpPr>
          <p:cNvPr id="4" name="Slide Number Placeholder 3"/>
          <p:cNvSpPr>
            <a:spLocks noGrp="1"/>
          </p:cNvSpPr>
          <p:nvPr>
            <p:ph type="sldNum" sz="quarter" idx="10"/>
          </p:nvPr>
        </p:nvSpPr>
        <p:spPr/>
        <p:txBody>
          <a:bodyPr/>
          <a:lstStyle/>
          <a:p>
            <a:fld id="{8F01F3BC-7492-4A2B-90E8-83A794C94ED3}" type="slidenum">
              <a:rPr lang="en-US" smtClean="0"/>
              <a:t>10</a:t>
            </a:fld>
            <a:endParaRPr lang="en-US" dirty="0"/>
          </a:p>
        </p:txBody>
      </p:sp>
    </p:spTree>
    <p:extLst>
      <p:ext uri="{BB962C8B-B14F-4D97-AF65-F5344CB8AC3E}">
        <p14:creationId xmlns:p14="http://schemas.microsoft.com/office/powerpoint/2010/main" val="2119238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01F3BC-7492-4A2B-90E8-83A794C94ED3}" type="slidenum">
              <a:rPr lang="en-US" smtClean="0"/>
              <a:t>15</a:t>
            </a:fld>
            <a:endParaRPr lang="en-US" dirty="0"/>
          </a:p>
        </p:txBody>
      </p:sp>
    </p:spTree>
    <p:extLst>
      <p:ext uri="{BB962C8B-B14F-4D97-AF65-F5344CB8AC3E}">
        <p14:creationId xmlns:p14="http://schemas.microsoft.com/office/powerpoint/2010/main" val="683514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01F3BC-7492-4A2B-90E8-83A794C94ED3}" type="slidenum">
              <a:rPr lang="en-US" smtClean="0"/>
              <a:t>17</a:t>
            </a:fld>
            <a:endParaRPr lang="en-US" dirty="0"/>
          </a:p>
        </p:txBody>
      </p:sp>
    </p:spTree>
    <p:extLst>
      <p:ext uri="{BB962C8B-B14F-4D97-AF65-F5344CB8AC3E}">
        <p14:creationId xmlns:p14="http://schemas.microsoft.com/office/powerpoint/2010/main" val="3497478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a:t>
            </a:r>
            <a:r>
              <a:rPr lang="en-US" baseline="0" dirty="0" smtClean="0"/>
              <a:t> gave the</a:t>
            </a:r>
            <a:r>
              <a:rPr lang="en-US" dirty="0" smtClean="0"/>
              <a:t> vision</a:t>
            </a:r>
            <a:r>
              <a:rPr lang="en-US" baseline="0" dirty="0" smtClean="0"/>
              <a:t> and gave us the method for doing it. </a:t>
            </a:r>
            <a:endParaRPr lang="en-US" dirty="0"/>
          </a:p>
        </p:txBody>
      </p:sp>
      <p:sp>
        <p:nvSpPr>
          <p:cNvPr id="4" name="Slide Number Placeholder 3"/>
          <p:cNvSpPr>
            <a:spLocks noGrp="1"/>
          </p:cNvSpPr>
          <p:nvPr>
            <p:ph type="sldNum" sz="quarter" idx="10"/>
          </p:nvPr>
        </p:nvSpPr>
        <p:spPr/>
        <p:txBody>
          <a:bodyPr/>
          <a:lstStyle/>
          <a:p>
            <a:fld id="{8F01F3BC-7492-4A2B-90E8-83A794C94ED3}" type="slidenum">
              <a:rPr lang="en-US" smtClean="0"/>
              <a:t>2</a:t>
            </a:fld>
            <a:endParaRPr lang="en-US" dirty="0"/>
          </a:p>
        </p:txBody>
      </p:sp>
    </p:spTree>
    <p:extLst>
      <p:ext uri="{BB962C8B-B14F-4D97-AF65-F5344CB8AC3E}">
        <p14:creationId xmlns:p14="http://schemas.microsoft.com/office/powerpoint/2010/main" val="1169733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already have</a:t>
            </a:r>
            <a:r>
              <a:rPr lang="en-US" baseline="0" dirty="0" smtClean="0"/>
              <a:t> laid the foundation to accomplish the vision</a:t>
            </a:r>
            <a:endParaRPr lang="en-US" dirty="0"/>
          </a:p>
        </p:txBody>
      </p:sp>
      <p:sp>
        <p:nvSpPr>
          <p:cNvPr id="4" name="Slide Number Placeholder 3"/>
          <p:cNvSpPr>
            <a:spLocks noGrp="1"/>
          </p:cNvSpPr>
          <p:nvPr>
            <p:ph type="sldNum" sz="quarter" idx="10"/>
          </p:nvPr>
        </p:nvSpPr>
        <p:spPr/>
        <p:txBody>
          <a:bodyPr/>
          <a:lstStyle/>
          <a:p>
            <a:fld id="{8F01F3BC-7492-4A2B-90E8-83A794C94ED3}" type="slidenum">
              <a:rPr lang="en-US" smtClean="0"/>
              <a:t>3</a:t>
            </a:fld>
            <a:endParaRPr lang="en-US" dirty="0"/>
          </a:p>
        </p:txBody>
      </p:sp>
    </p:spTree>
    <p:extLst>
      <p:ext uri="{BB962C8B-B14F-4D97-AF65-F5344CB8AC3E}">
        <p14:creationId xmlns:p14="http://schemas.microsoft.com/office/powerpoint/2010/main" val="379056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a:t>
            </a:r>
            <a:r>
              <a:rPr lang="en-US" baseline="0" dirty="0" smtClean="0"/>
              <a:t> we can do and be when we follow Jesus</a:t>
            </a:r>
            <a:endParaRPr lang="en-US" dirty="0"/>
          </a:p>
        </p:txBody>
      </p:sp>
      <p:sp>
        <p:nvSpPr>
          <p:cNvPr id="4" name="Slide Number Placeholder 3"/>
          <p:cNvSpPr>
            <a:spLocks noGrp="1"/>
          </p:cNvSpPr>
          <p:nvPr>
            <p:ph type="sldNum" sz="quarter" idx="10"/>
          </p:nvPr>
        </p:nvSpPr>
        <p:spPr/>
        <p:txBody>
          <a:bodyPr/>
          <a:lstStyle/>
          <a:p>
            <a:fld id="{8F01F3BC-7492-4A2B-90E8-83A794C94ED3}" type="slidenum">
              <a:rPr lang="en-US" smtClean="0"/>
              <a:t>4</a:t>
            </a:fld>
            <a:endParaRPr lang="en-US" dirty="0"/>
          </a:p>
        </p:txBody>
      </p:sp>
    </p:spTree>
    <p:extLst>
      <p:ext uri="{BB962C8B-B14F-4D97-AF65-F5344CB8AC3E}">
        <p14:creationId xmlns:p14="http://schemas.microsoft.com/office/powerpoint/2010/main" val="1062847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practical</a:t>
            </a:r>
            <a:r>
              <a:rPr lang="en-US" baseline="0" dirty="0" smtClean="0"/>
              <a:t> application of Mat 4:19</a:t>
            </a:r>
            <a:endParaRPr lang="en-US" dirty="0"/>
          </a:p>
        </p:txBody>
      </p:sp>
      <p:sp>
        <p:nvSpPr>
          <p:cNvPr id="4" name="Slide Number Placeholder 3"/>
          <p:cNvSpPr>
            <a:spLocks noGrp="1"/>
          </p:cNvSpPr>
          <p:nvPr>
            <p:ph type="sldNum" sz="quarter" idx="10"/>
          </p:nvPr>
        </p:nvSpPr>
        <p:spPr/>
        <p:txBody>
          <a:bodyPr/>
          <a:lstStyle/>
          <a:p>
            <a:fld id="{8F01F3BC-7492-4A2B-90E8-83A794C94ED3}" type="slidenum">
              <a:rPr lang="en-US" smtClean="0"/>
              <a:t>5</a:t>
            </a:fld>
            <a:endParaRPr lang="en-US" dirty="0"/>
          </a:p>
        </p:txBody>
      </p:sp>
    </p:spTree>
    <p:extLst>
      <p:ext uri="{BB962C8B-B14F-4D97-AF65-F5344CB8AC3E}">
        <p14:creationId xmlns:p14="http://schemas.microsoft.com/office/powerpoint/2010/main" val="2497635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Mission Indonesia has established</a:t>
            </a:r>
            <a:r>
              <a:rPr lang="en-US" baseline="0" dirty="0" smtClean="0"/>
              <a:t> the foundation for fulling the vision through </a:t>
            </a:r>
            <a:endParaRPr lang="en-US" dirty="0"/>
          </a:p>
        </p:txBody>
      </p:sp>
      <p:sp>
        <p:nvSpPr>
          <p:cNvPr id="4" name="Slide Number Placeholder 3"/>
          <p:cNvSpPr>
            <a:spLocks noGrp="1"/>
          </p:cNvSpPr>
          <p:nvPr>
            <p:ph type="sldNum" sz="quarter" idx="10"/>
          </p:nvPr>
        </p:nvSpPr>
        <p:spPr/>
        <p:txBody>
          <a:bodyPr/>
          <a:lstStyle/>
          <a:p>
            <a:fld id="{8F01F3BC-7492-4A2B-90E8-83A794C94ED3}" type="slidenum">
              <a:rPr lang="en-US" smtClean="0"/>
              <a:t>6</a:t>
            </a:fld>
            <a:endParaRPr lang="en-US" dirty="0"/>
          </a:p>
        </p:txBody>
      </p:sp>
    </p:spTree>
    <p:extLst>
      <p:ext uri="{BB962C8B-B14F-4D97-AF65-F5344CB8AC3E}">
        <p14:creationId xmlns:p14="http://schemas.microsoft.com/office/powerpoint/2010/main" val="494460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see the vision</a:t>
            </a:r>
            <a:r>
              <a:rPr lang="en-US" baseline="0" dirty="0" smtClean="0"/>
              <a:t> being spread to Kalimatan where 9 churches have been planted</a:t>
            </a:r>
            <a:endParaRPr lang="en-US" dirty="0"/>
          </a:p>
        </p:txBody>
      </p:sp>
      <p:sp>
        <p:nvSpPr>
          <p:cNvPr id="4" name="Slide Number Placeholder 3"/>
          <p:cNvSpPr>
            <a:spLocks noGrp="1"/>
          </p:cNvSpPr>
          <p:nvPr>
            <p:ph type="sldNum" sz="quarter" idx="10"/>
          </p:nvPr>
        </p:nvSpPr>
        <p:spPr/>
        <p:txBody>
          <a:bodyPr/>
          <a:lstStyle/>
          <a:p>
            <a:fld id="{8F01F3BC-7492-4A2B-90E8-83A794C94ED3}" type="slidenum">
              <a:rPr lang="en-US" smtClean="0"/>
              <a:t>7</a:t>
            </a:fld>
            <a:endParaRPr lang="en-US" dirty="0"/>
          </a:p>
        </p:txBody>
      </p:sp>
    </p:spTree>
    <p:extLst>
      <p:ext uri="{BB962C8B-B14F-4D97-AF65-F5344CB8AC3E}">
        <p14:creationId xmlns:p14="http://schemas.microsoft.com/office/powerpoint/2010/main" val="107317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Kalimatan to Java the vision is spreading</a:t>
            </a:r>
            <a:endParaRPr lang="en-US" dirty="0"/>
          </a:p>
        </p:txBody>
      </p:sp>
      <p:sp>
        <p:nvSpPr>
          <p:cNvPr id="4" name="Slide Number Placeholder 3"/>
          <p:cNvSpPr>
            <a:spLocks noGrp="1"/>
          </p:cNvSpPr>
          <p:nvPr>
            <p:ph type="sldNum" sz="quarter" idx="10"/>
          </p:nvPr>
        </p:nvSpPr>
        <p:spPr/>
        <p:txBody>
          <a:bodyPr/>
          <a:lstStyle/>
          <a:p>
            <a:fld id="{8F01F3BC-7492-4A2B-90E8-83A794C94ED3}" type="slidenum">
              <a:rPr lang="en-US" smtClean="0"/>
              <a:t>8</a:t>
            </a:fld>
            <a:endParaRPr lang="en-US" dirty="0"/>
          </a:p>
        </p:txBody>
      </p:sp>
    </p:spTree>
    <p:extLst>
      <p:ext uri="{BB962C8B-B14F-4D97-AF65-F5344CB8AC3E}">
        <p14:creationId xmlns:p14="http://schemas.microsoft.com/office/powerpoint/2010/main" val="1156075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01F3BC-7492-4A2B-90E8-83A794C94ED3}" type="slidenum">
              <a:rPr lang="en-US" smtClean="0"/>
              <a:t>9</a:t>
            </a:fld>
            <a:endParaRPr lang="en-US" dirty="0"/>
          </a:p>
        </p:txBody>
      </p:sp>
    </p:spTree>
    <p:extLst>
      <p:ext uri="{BB962C8B-B14F-4D97-AF65-F5344CB8AC3E}">
        <p14:creationId xmlns:p14="http://schemas.microsoft.com/office/powerpoint/2010/main" val="3667427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B2395C-6212-4B34-8805-4DB4C1AD85C9}" type="datetimeFigureOut">
              <a:rPr lang="en-US" smtClean="0"/>
              <a:t>8/18/2015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156E72-A05A-4ACF-8BAC-89BFFD02C570}" type="slidenum">
              <a:rPr lang="en-US" smtClean="0"/>
              <a:t>‹#›</a:t>
            </a:fld>
            <a:endParaRPr lang="en-US" dirty="0"/>
          </a:p>
        </p:txBody>
      </p:sp>
    </p:spTree>
    <p:extLst>
      <p:ext uri="{BB962C8B-B14F-4D97-AF65-F5344CB8AC3E}">
        <p14:creationId xmlns:p14="http://schemas.microsoft.com/office/powerpoint/2010/main" val="154226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B2395C-6212-4B34-8805-4DB4C1AD85C9}" type="datetimeFigureOut">
              <a:rPr lang="en-US" smtClean="0"/>
              <a:t>8/18/2015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156E72-A05A-4ACF-8BAC-89BFFD02C570}" type="slidenum">
              <a:rPr lang="en-US" smtClean="0"/>
              <a:t>‹#›</a:t>
            </a:fld>
            <a:endParaRPr lang="en-US" dirty="0"/>
          </a:p>
        </p:txBody>
      </p:sp>
    </p:spTree>
    <p:extLst>
      <p:ext uri="{BB962C8B-B14F-4D97-AF65-F5344CB8AC3E}">
        <p14:creationId xmlns:p14="http://schemas.microsoft.com/office/powerpoint/2010/main" val="573348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B2395C-6212-4B34-8805-4DB4C1AD85C9}" type="datetimeFigureOut">
              <a:rPr lang="en-US" smtClean="0"/>
              <a:t>8/18/2015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156E72-A05A-4ACF-8BAC-89BFFD02C570}" type="slidenum">
              <a:rPr lang="en-US" smtClean="0"/>
              <a:t>‹#›</a:t>
            </a:fld>
            <a:endParaRPr lang="en-US" dirty="0"/>
          </a:p>
        </p:txBody>
      </p:sp>
    </p:spTree>
    <p:extLst>
      <p:ext uri="{BB962C8B-B14F-4D97-AF65-F5344CB8AC3E}">
        <p14:creationId xmlns:p14="http://schemas.microsoft.com/office/powerpoint/2010/main" val="323729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B2395C-6212-4B34-8805-4DB4C1AD85C9}" type="datetimeFigureOut">
              <a:rPr lang="en-US" smtClean="0"/>
              <a:t>8/18/2015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156E72-A05A-4ACF-8BAC-89BFFD02C570}" type="slidenum">
              <a:rPr lang="en-US" smtClean="0"/>
              <a:t>‹#›</a:t>
            </a:fld>
            <a:endParaRPr lang="en-US" dirty="0"/>
          </a:p>
        </p:txBody>
      </p:sp>
    </p:spTree>
    <p:extLst>
      <p:ext uri="{BB962C8B-B14F-4D97-AF65-F5344CB8AC3E}">
        <p14:creationId xmlns:p14="http://schemas.microsoft.com/office/powerpoint/2010/main" val="546062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B2395C-6212-4B34-8805-4DB4C1AD85C9}" type="datetimeFigureOut">
              <a:rPr lang="en-US" smtClean="0"/>
              <a:t>8/18/2015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156E72-A05A-4ACF-8BAC-89BFFD02C570}" type="slidenum">
              <a:rPr lang="en-US" smtClean="0"/>
              <a:t>‹#›</a:t>
            </a:fld>
            <a:endParaRPr lang="en-US" dirty="0"/>
          </a:p>
        </p:txBody>
      </p:sp>
    </p:spTree>
    <p:extLst>
      <p:ext uri="{BB962C8B-B14F-4D97-AF65-F5344CB8AC3E}">
        <p14:creationId xmlns:p14="http://schemas.microsoft.com/office/powerpoint/2010/main" val="3888455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B2395C-6212-4B34-8805-4DB4C1AD85C9}" type="datetimeFigureOut">
              <a:rPr lang="en-US" smtClean="0"/>
              <a:t>8/18/2015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156E72-A05A-4ACF-8BAC-89BFFD02C570}" type="slidenum">
              <a:rPr lang="en-US" smtClean="0"/>
              <a:t>‹#›</a:t>
            </a:fld>
            <a:endParaRPr lang="en-US" dirty="0"/>
          </a:p>
        </p:txBody>
      </p:sp>
    </p:spTree>
    <p:extLst>
      <p:ext uri="{BB962C8B-B14F-4D97-AF65-F5344CB8AC3E}">
        <p14:creationId xmlns:p14="http://schemas.microsoft.com/office/powerpoint/2010/main" val="2872407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B2395C-6212-4B34-8805-4DB4C1AD85C9}" type="datetimeFigureOut">
              <a:rPr lang="en-US" smtClean="0"/>
              <a:t>8/18/2015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156E72-A05A-4ACF-8BAC-89BFFD02C570}" type="slidenum">
              <a:rPr lang="en-US" smtClean="0"/>
              <a:t>‹#›</a:t>
            </a:fld>
            <a:endParaRPr lang="en-US" dirty="0"/>
          </a:p>
        </p:txBody>
      </p:sp>
    </p:spTree>
    <p:extLst>
      <p:ext uri="{BB962C8B-B14F-4D97-AF65-F5344CB8AC3E}">
        <p14:creationId xmlns:p14="http://schemas.microsoft.com/office/powerpoint/2010/main" val="2087716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B2395C-6212-4B34-8805-4DB4C1AD85C9}" type="datetimeFigureOut">
              <a:rPr lang="en-US" smtClean="0"/>
              <a:t>8/18/2015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156E72-A05A-4ACF-8BAC-89BFFD02C570}" type="slidenum">
              <a:rPr lang="en-US" smtClean="0"/>
              <a:t>‹#›</a:t>
            </a:fld>
            <a:endParaRPr lang="en-US" dirty="0"/>
          </a:p>
        </p:txBody>
      </p:sp>
    </p:spTree>
    <p:extLst>
      <p:ext uri="{BB962C8B-B14F-4D97-AF65-F5344CB8AC3E}">
        <p14:creationId xmlns:p14="http://schemas.microsoft.com/office/powerpoint/2010/main" val="2587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2395C-6212-4B34-8805-4DB4C1AD85C9}" type="datetimeFigureOut">
              <a:rPr lang="en-US" smtClean="0"/>
              <a:t>8/18/2015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156E72-A05A-4ACF-8BAC-89BFFD02C570}" type="slidenum">
              <a:rPr lang="en-US" smtClean="0"/>
              <a:t>‹#›</a:t>
            </a:fld>
            <a:endParaRPr lang="en-US" dirty="0"/>
          </a:p>
        </p:txBody>
      </p:sp>
    </p:spTree>
    <p:extLst>
      <p:ext uri="{BB962C8B-B14F-4D97-AF65-F5344CB8AC3E}">
        <p14:creationId xmlns:p14="http://schemas.microsoft.com/office/powerpoint/2010/main" val="916822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B2395C-6212-4B34-8805-4DB4C1AD85C9}" type="datetimeFigureOut">
              <a:rPr lang="en-US" smtClean="0"/>
              <a:t>8/18/2015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156E72-A05A-4ACF-8BAC-89BFFD02C570}" type="slidenum">
              <a:rPr lang="en-US" smtClean="0"/>
              <a:t>‹#›</a:t>
            </a:fld>
            <a:endParaRPr lang="en-US" dirty="0"/>
          </a:p>
        </p:txBody>
      </p:sp>
    </p:spTree>
    <p:extLst>
      <p:ext uri="{BB962C8B-B14F-4D97-AF65-F5344CB8AC3E}">
        <p14:creationId xmlns:p14="http://schemas.microsoft.com/office/powerpoint/2010/main" val="107110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B2395C-6212-4B34-8805-4DB4C1AD85C9}" type="datetimeFigureOut">
              <a:rPr lang="en-US" smtClean="0"/>
              <a:t>8/18/2015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156E72-A05A-4ACF-8BAC-89BFFD02C570}" type="slidenum">
              <a:rPr lang="en-US" smtClean="0"/>
              <a:t>‹#›</a:t>
            </a:fld>
            <a:endParaRPr lang="en-US" dirty="0"/>
          </a:p>
        </p:txBody>
      </p:sp>
    </p:spTree>
    <p:extLst>
      <p:ext uri="{BB962C8B-B14F-4D97-AF65-F5344CB8AC3E}">
        <p14:creationId xmlns:p14="http://schemas.microsoft.com/office/powerpoint/2010/main" val="1197077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2395C-6212-4B34-8805-4DB4C1AD85C9}" type="datetimeFigureOut">
              <a:rPr lang="en-US" smtClean="0"/>
              <a:t>8/18/2015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156E72-A05A-4ACF-8BAC-89BFFD02C570}" type="slidenum">
              <a:rPr lang="en-US" smtClean="0"/>
              <a:t>‹#›</a:t>
            </a:fld>
            <a:endParaRPr lang="en-US" dirty="0"/>
          </a:p>
        </p:txBody>
      </p:sp>
    </p:spTree>
    <p:extLst>
      <p:ext uri="{BB962C8B-B14F-4D97-AF65-F5344CB8AC3E}">
        <p14:creationId xmlns:p14="http://schemas.microsoft.com/office/powerpoint/2010/main" val="3608675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a:solidFill>
                  <a:srgbClr val="C00000"/>
                </a:solidFill>
                <a:latin typeface="Arial Black" panose="020B0A04020102020204" pitchFamily="34" charset="0"/>
                <a:cs typeface="Times New Roman" panose="02020603050405020304" pitchFamily="18" charset="0"/>
              </a:rPr>
              <a:t>MISSION INDONESIA</a:t>
            </a:r>
            <a:endParaRPr lang="en-US" sz="6600" dirty="0"/>
          </a:p>
        </p:txBody>
      </p:sp>
      <p:sp>
        <p:nvSpPr>
          <p:cNvPr id="3" name="Content Placeholder 2"/>
          <p:cNvSpPr>
            <a:spLocks noGrp="1"/>
          </p:cNvSpPr>
          <p:nvPr>
            <p:ph idx="1"/>
          </p:nvPr>
        </p:nvSpPr>
        <p:spPr>
          <a:xfrm>
            <a:off x="838200" y="1811977"/>
            <a:ext cx="10515600" cy="4351338"/>
          </a:xfrm>
        </p:spPr>
        <p:txBody>
          <a:bodyPr>
            <a:normAutofit/>
          </a:bodyPr>
          <a:lstStyle/>
          <a:p>
            <a:pPr marL="0" indent="0" algn="ctr">
              <a:buNone/>
            </a:pPr>
            <a:r>
              <a:rPr lang="en-US" sz="6600" dirty="0" smtClean="0">
                <a:solidFill>
                  <a:srgbClr val="FF0000"/>
                </a:solidFill>
                <a:latin typeface="Arial Black" panose="020B0A04020102020204" pitchFamily="34" charset="0"/>
              </a:rPr>
              <a:t>THE VISION</a:t>
            </a:r>
          </a:p>
          <a:p>
            <a:pPr marL="0" indent="0">
              <a:buNone/>
            </a:pPr>
            <a:endParaRPr lang="en-US" dirty="0"/>
          </a:p>
          <a:p>
            <a:pPr marL="0" indent="0" algn="ctr">
              <a:buNone/>
            </a:pPr>
            <a:r>
              <a:rPr lang="en-US" sz="4800" dirty="0" smtClean="0">
                <a:latin typeface="Arial Black" panose="020B0A04020102020204" pitchFamily="34" charset="0"/>
              </a:rPr>
              <a:t>PROCLAIMING THE GOSPEL TO EVERY VILLAGE, TOWN AND CITY IN INDONESIA</a:t>
            </a:r>
            <a:endParaRPr lang="en-US" sz="4800" dirty="0">
              <a:latin typeface="Arial Black" panose="020B0A04020102020204" pitchFamily="34" charset="0"/>
            </a:endParaRPr>
          </a:p>
        </p:txBody>
      </p:sp>
      <p:sp>
        <p:nvSpPr>
          <p:cNvPr id="4" name="TextBox 3"/>
          <p:cNvSpPr txBox="1"/>
          <p:nvPr/>
        </p:nvSpPr>
        <p:spPr>
          <a:xfrm>
            <a:off x="0" y="5563150"/>
            <a:ext cx="12192000" cy="1569660"/>
          </a:xfrm>
          <a:prstGeom prst="rect">
            <a:avLst/>
          </a:prstGeom>
          <a:noFill/>
        </p:spPr>
        <p:txBody>
          <a:bodyPr wrap="square" rtlCol="0">
            <a:spAutoFit/>
          </a:bodyPr>
          <a:lstStyle/>
          <a:p>
            <a:r>
              <a:rPr lang="en-US" dirty="0" smtClean="0"/>
              <a:t>	</a:t>
            </a:r>
            <a:r>
              <a:rPr lang="en-US" sz="2400" b="1" dirty="0" smtClean="0"/>
              <a:t>For </a:t>
            </a:r>
            <a:r>
              <a:rPr lang="en-US" sz="2400" b="1" dirty="0"/>
              <a:t>the Son of Man has come to save that which was lost</a:t>
            </a:r>
            <a:r>
              <a:rPr lang="en-US" sz="2400" b="1" dirty="0" smtClean="0"/>
              <a:t>.</a:t>
            </a:r>
            <a:r>
              <a:rPr lang="en-US" sz="2400" b="1" dirty="0"/>
              <a:t> </a:t>
            </a:r>
            <a:r>
              <a:rPr lang="en-US" sz="2400" b="1" dirty="0" smtClean="0"/>
              <a:t>  Mat </a:t>
            </a:r>
            <a:r>
              <a:rPr lang="en-US" sz="2400" b="1" dirty="0"/>
              <a:t>18:11 </a:t>
            </a:r>
          </a:p>
          <a:p>
            <a:r>
              <a:rPr lang="en-US" sz="2400" b="1" dirty="0" smtClean="0"/>
              <a:t>	This </a:t>
            </a:r>
            <a:r>
              <a:rPr lang="en-US" sz="2400" b="1" dirty="0"/>
              <a:t>is good and acceptable in the sight of God our Savior, who desires all </a:t>
            </a:r>
            <a:r>
              <a:rPr lang="en-US" sz="2400" b="1" dirty="0" smtClean="0"/>
              <a:t>		men </a:t>
            </a:r>
            <a:r>
              <a:rPr lang="en-US" sz="2400" b="1" dirty="0"/>
              <a:t>to be saved </a:t>
            </a:r>
            <a:r>
              <a:rPr lang="en-US" sz="2400" b="1" dirty="0" smtClean="0"/>
              <a:t>and </a:t>
            </a:r>
            <a:r>
              <a:rPr lang="en-US" sz="2400" b="1" dirty="0"/>
              <a:t>to come to </a:t>
            </a:r>
            <a:r>
              <a:rPr lang="en-US" sz="2400" b="1" dirty="0" smtClean="0"/>
              <a:t>the </a:t>
            </a:r>
            <a:r>
              <a:rPr lang="en-US" sz="2400" b="1" dirty="0"/>
              <a:t>knowledge of the truth. 1Ti 2:3-4 </a:t>
            </a:r>
          </a:p>
          <a:p>
            <a:endParaRPr lang="en-US" sz="2400" dirty="0"/>
          </a:p>
        </p:txBody>
      </p:sp>
    </p:spTree>
    <p:extLst>
      <p:ext uri="{BB962C8B-B14F-4D97-AF65-F5344CB8AC3E}">
        <p14:creationId xmlns:p14="http://schemas.microsoft.com/office/powerpoint/2010/main" val="3722625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smtClean="0">
                <a:solidFill>
                  <a:srgbClr val="C00000"/>
                </a:solidFill>
                <a:latin typeface="Arial Black" panose="020B0A04020102020204" pitchFamily="34" charset="0"/>
              </a:rPr>
              <a:t>MUSLIM CONVERTIONS</a:t>
            </a:r>
            <a:endParaRPr lang="en-US" b="1" dirty="0">
              <a:solidFill>
                <a:srgbClr val="C00000"/>
              </a:solidFill>
              <a:latin typeface="Arial Black" panose="020B0A04020102020204" pitchFamily="34" charset="0"/>
            </a:endParaRPr>
          </a:p>
        </p:txBody>
      </p:sp>
      <p:pic>
        <p:nvPicPr>
          <p:cNvPr id="4" name="Picture 3" descr="C:\Users\TOSHIBA\AppData\Local\Microsoft\Windows\Temporary Internet Files\Content.Word\SAM_0334.jpg"/>
          <p:cNvPicPr/>
          <p:nvPr/>
        </p:nvPicPr>
        <p:blipFill rotWithShape="1">
          <a:blip r:embed="rId3" cstate="print"/>
          <a:srcRect l="7544" t="7642" r="5777" b="17648"/>
          <a:stretch/>
        </p:blipFill>
        <p:spPr bwMode="auto">
          <a:xfrm>
            <a:off x="721416" y="1877951"/>
            <a:ext cx="3467668" cy="2183642"/>
          </a:xfrm>
          <a:prstGeom prst="rect">
            <a:avLst/>
          </a:prstGeom>
          <a:noFill/>
          <a:ln w="9525">
            <a:noFill/>
            <a:miter lim="800000"/>
            <a:headEnd/>
            <a:tailEnd/>
          </a:ln>
        </p:spPr>
      </p:pic>
      <p:pic>
        <p:nvPicPr>
          <p:cNvPr id="6" name="Picture 5" descr="I:\DCIM\100PHOTO\SAM_0599.JPG"/>
          <p:cNvPicPr/>
          <p:nvPr/>
        </p:nvPicPr>
        <p:blipFill rotWithShape="1">
          <a:blip r:embed="rId4" cstate="print"/>
          <a:srcRect l="17590" t="8995" r="5785" b="23999"/>
          <a:stretch/>
        </p:blipFill>
        <p:spPr bwMode="auto">
          <a:xfrm>
            <a:off x="5650175" y="1894909"/>
            <a:ext cx="2333766" cy="2169165"/>
          </a:xfrm>
          <a:prstGeom prst="rect">
            <a:avLst/>
          </a:prstGeom>
          <a:noFill/>
          <a:ln w="9525">
            <a:noFill/>
            <a:miter lim="800000"/>
            <a:headEnd/>
            <a:tailEnd/>
          </a:ln>
        </p:spPr>
      </p:pic>
      <p:pic>
        <p:nvPicPr>
          <p:cNvPr id="8" name="Picture 7" descr="I:\DCIM\100PHOTO\SAM_0607.JPG"/>
          <p:cNvPicPr/>
          <p:nvPr/>
        </p:nvPicPr>
        <p:blipFill rotWithShape="1">
          <a:blip r:embed="rId5" cstate="print"/>
          <a:srcRect l="31694" t="16983" r="17600" b="31166"/>
          <a:stretch/>
        </p:blipFill>
        <p:spPr bwMode="auto">
          <a:xfrm>
            <a:off x="8350871" y="1894909"/>
            <a:ext cx="2414515" cy="2169165"/>
          </a:xfrm>
          <a:prstGeom prst="rect">
            <a:avLst/>
          </a:prstGeom>
          <a:noFill/>
          <a:ln w="9525">
            <a:noFill/>
            <a:miter lim="800000"/>
            <a:headEnd/>
            <a:tailEnd/>
          </a:ln>
        </p:spPr>
      </p:pic>
      <p:sp>
        <p:nvSpPr>
          <p:cNvPr id="10" name="Rectangle 9"/>
          <p:cNvSpPr/>
          <p:nvPr/>
        </p:nvSpPr>
        <p:spPr>
          <a:xfrm>
            <a:off x="608320" y="4159939"/>
            <a:ext cx="10745480" cy="1083374"/>
          </a:xfrm>
          <a:prstGeom prst="rect">
            <a:avLst/>
          </a:prstGeom>
        </p:spPr>
        <p:txBody>
          <a:bodyPr wrap="square">
            <a:spAutoFit/>
          </a:bodyPr>
          <a:lstStyle/>
          <a:p>
            <a:pPr marR="0" lvl="0">
              <a:lnSpc>
                <a:spcPct val="115000"/>
              </a:lnSpc>
              <a:spcBef>
                <a:spcPts val="0"/>
              </a:spcBef>
              <a:spcAft>
                <a:spcPts val="1000"/>
              </a:spcAft>
            </a:pPr>
            <a:r>
              <a:rPr lang="en-US" sz="2800" b="1" dirty="0" smtClean="0">
                <a:solidFill>
                  <a:srgbClr val="FF0000"/>
                </a:solidFill>
                <a:latin typeface="Arial Black" panose="020B0A04020102020204" pitchFamily="34" charset="0"/>
                <a:ea typeface="Calibri" panose="020F0502020204030204" pitchFamily="34" charset="0"/>
                <a:cs typeface="Times New Roman" panose="02020603050405020304" pitchFamily="18" charset="0"/>
              </a:rPr>
              <a:t>SOLO </a:t>
            </a:r>
            <a:r>
              <a:rPr lang="en-US" sz="2800" b="1" dirty="0" smtClean="0">
                <a:latin typeface="Calibri" panose="020F0502020204030204" pitchFamily="34" charset="0"/>
                <a:ea typeface="Calibri" panose="020F0502020204030204" pitchFamily="34" charset="0"/>
                <a:cs typeface="Times New Roman" panose="02020603050405020304" pitchFamily="18" charset="0"/>
              </a:rPr>
              <a:t>Rina </a:t>
            </a:r>
            <a:r>
              <a:rPr lang="en-US" sz="2800" b="1" dirty="0">
                <a:latin typeface="Calibri" panose="020F0502020204030204" pitchFamily="34" charset="0"/>
                <a:ea typeface="Calibri" panose="020F0502020204030204" pitchFamily="34" charset="0"/>
                <a:cs typeface="Times New Roman" panose="02020603050405020304" pitchFamily="18" charset="0"/>
              </a:rPr>
              <a:t>understand about the Gospel and Salvation. She is ready to receive Jesus </a:t>
            </a:r>
            <a:r>
              <a:rPr lang="en-US" sz="2800" b="1" dirty="0" smtClean="0">
                <a:latin typeface="Calibri" panose="020F0502020204030204" pitchFamily="34" charset="0"/>
                <a:ea typeface="Calibri" panose="020F0502020204030204" pitchFamily="34" charset="0"/>
                <a:cs typeface="Times New Roman" panose="02020603050405020304" pitchFamily="18" charset="0"/>
              </a:rPr>
              <a:t>Christ. </a:t>
            </a:r>
            <a:r>
              <a:rPr lang="en-US" sz="2800" b="1" dirty="0">
                <a:latin typeface="Calibri" panose="020F0502020204030204" pitchFamily="34" charset="0"/>
                <a:ea typeface="Calibri" panose="020F0502020204030204" pitchFamily="34" charset="0"/>
                <a:cs typeface="Times New Roman" panose="02020603050405020304" pitchFamily="18" charset="0"/>
              </a:rPr>
              <a:t>But her struggle is her </a:t>
            </a:r>
            <a:r>
              <a:rPr lang="en-US" sz="2800" b="1" dirty="0" smtClean="0">
                <a:latin typeface="Calibri" panose="020F0502020204030204" pitchFamily="34" charset="0"/>
                <a:ea typeface="Calibri" panose="020F0502020204030204" pitchFamily="34" charset="0"/>
                <a:cs typeface="Times New Roman" panose="02020603050405020304" pitchFamily="18" charset="0"/>
              </a:rPr>
              <a:t>family (her sister).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721416" y="986204"/>
            <a:ext cx="3467668" cy="1231106"/>
          </a:xfrm>
          <a:prstGeom prst="rect">
            <a:avLst/>
          </a:prstGeom>
          <a:noFill/>
        </p:spPr>
        <p:txBody>
          <a:bodyPr wrap="square" rtlCol="0">
            <a:spAutoFit/>
          </a:bodyPr>
          <a:lstStyle/>
          <a:p>
            <a:pPr algn="ctr"/>
            <a:r>
              <a:rPr lang="en-US" sz="2800" b="1" dirty="0" smtClean="0">
                <a:solidFill>
                  <a:srgbClr val="FF0000"/>
                </a:solidFill>
                <a:latin typeface="Arial Black" panose="020B0A04020102020204" pitchFamily="34" charset="0"/>
              </a:rPr>
              <a:t>SALATIGA  </a:t>
            </a:r>
          </a:p>
          <a:p>
            <a:pPr algn="ctr"/>
            <a:r>
              <a:rPr lang="en-US" sz="2800" b="1" dirty="0" smtClean="0">
                <a:latin typeface="Arial Black" panose="020B0A04020102020204" pitchFamily="34" charset="0"/>
              </a:rPr>
              <a:t>Dian </a:t>
            </a:r>
            <a:r>
              <a:rPr lang="en-US" sz="2800" b="1" dirty="0">
                <a:latin typeface="Arial Black" panose="020B0A04020102020204" pitchFamily="34" charset="0"/>
              </a:rPr>
              <a:t>&amp; Katrine</a:t>
            </a:r>
          </a:p>
          <a:p>
            <a:endParaRPr lang="en-US" dirty="0"/>
          </a:p>
        </p:txBody>
      </p:sp>
      <p:sp>
        <p:nvSpPr>
          <p:cNvPr id="12" name="TextBox 11"/>
          <p:cNvSpPr txBox="1"/>
          <p:nvPr/>
        </p:nvSpPr>
        <p:spPr>
          <a:xfrm>
            <a:off x="5526385" y="976079"/>
            <a:ext cx="4708477" cy="1231106"/>
          </a:xfrm>
          <a:prstGeom prst="rect">
            <a:avLst/>
          </a:prstGeom>
          <a:noFill/>
        </p:spPr>
        <p:txBody>
          <a:bodyPr wrap="square" rtlCol="0">
            <a:spAutoFit/>
          </a:bodyPr>
          <a:lstStyle/>
          <a:p>
            <a:pPr algn="ctr"/>
            <a:r>
              <a:rPr lang="en-US" sz="2800" b="1" dirty="0" smtClean="0">
                <a:latin typeface="Arial Black" panose="020B0A04020102020204" pitchFamily="34" charset="0"/>
              </a:rPr>
              <a:t>  </a:t>
            </a:r>
            <a:r>
              <a:rPr lang="en-US" sz="2800" b="1" dirty="0" smtClean="0">
                <a:solidFill>
                  <a:srgbClr val="FF0000"/>
                </a:solidFill>
                <a:latin typeface="Arial Black" panose="020B0A04020102020204" pitchFamily="34" charset="0"/>
              </a:rPr>
              <a:t>SANGGRAHAN</a:t>
            </a:r>
            <a:r>
              <a:rPr lang="en-US" sz="2800" b="1" dirty="0" smtClean="0">
                <a:latin typeface="Arial Black" panose="020B0A04020102020204" pitchFamily="34" charset="0"/>
              </a:rPr>
              <a:t>                                           </a:t>
            </a:r>
            <a:r>
              <a:rPr lang="en-US" sz="2800" b="1" dirty="0" err="1" smtClean="0">
                <a:latin typeface="Arial Black" panose="020B0A04020102020204" pitchFamily="34" charset="0"/>
              </a:rPr>
              <a:t>Dwi</a:t>
            </a:r>
            <a:r>
              <a:rPr lang="en-US" sz="2800" b="1" dirty="0" smtClean="0">
                <a:latin typeface="Arial Black" panose="020B0A04020102020204" pitchFamily="34" charset="0"/>
              </a:rPr>
              <a:t> Anton   &amp;    Rina</a:t>
            </a:r>
            <a:endParaRPr lang="en-US" sz="2800" b="1" dirty="0">
              <a:latin typeface="Arial Black" panose="020B0A04020102020204" pitchFamily="34" charset="0"/>
            </a:endParaRPr>
          </a:p>
          <a:p>
            <a:r>
              <a:rPr lang="en-US" dirty="0" smtClean="0"/>
              <a:t>  </a:t>
            </a:r>
            <a:endParaRPr lang="en-US" dirty="0"/>
          </a:p>
        </p:txBody>
      </p:sp>
      <p:sp>
        <p:nvSpPr>
          <p:cNvPr id="13" name="TextBox 12"/>
          <p:cNvSpPr txBox="1"/>
          <p:nvPr/>
        </p:nvSpPr>
        <p:spPr>
          <a:xfrm>
            <a:off x="587850" y="5327725"/>
            <a:ext cx="11217464" cy="954107"/>
          </a:xfrm>
          <a:prstGeom prst="rect">
            <a:avLst/>
          </a:prstGeom>
          <a:noFill/>
        </p:spPr>
        <p:txBody>
          <a:bodyPr wrap="square" rtlCol="0">
            <a:spAutoFit/>
          </a:bodyPr>
          <a:lstStyle/>
          <a:p>
            <a:r>
              <a:rPr lang="en-US" dirty="0"/>
              <a:t> </a:t>
            </a:r>
            <a:r>
              <a:rPr lang="en-US" sz="2800" dirty="0" smtClean="0">
                <a:solidFill>
                  <a:srgbClr val="FF0000"/>
                </a:solidFill>
                <a:latin typeface="Arial Black" panose="020B0A04020102020204" pitchFamily="34" charset="0"/>
              </a:rPr>
              <a:t>SUKOHARJO</a:t>
            </a:r>
            <a:r>
              <a:rPr lang="en-US" dirty="0" smtClean="0">
                <a:solidFill>
                  <a:srgbClr val="FF0000"/>
                </a:solidFill>
              </a:rPr>
              <a:t> </a:t>
            </a:r>
            <a:r>
              <a:rPr lang="en-US" sz="2800" b="1" dirty="0" smtClean="0"/>
              <a:t>– Opened a small group here but difficult as it is a        city of Islam.  There are 8 persons in the group and 3 are Muslims.</a:t>
            </a:r>
            <a:endParaRPr lang="en-US" sz="2800" b="1" dirty="0"/>
          </a:p>
        </p:txBody>
      </p:sp>
    </p:spTree>
    <p:extLst>
      <p:ext uri="{BB962C8B-B14F-4D97-AF65-F5344CB8AC3E}">
        <p14:creationId xmlns:p14="http://schemas.microsoft.com/office/powerpoint/2010/main" val="2282237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US" sz="3600" dirty="0" smtClean="0">
                <a:solidFill>
                  <a:srgbClr val="C00000"/>
                </a:solidFill>
                <a:latin typeface="Arial Black" panose="020B0A04020102020204" pitchFamily="34" charset="0"/>
              </a:rPr>
              <a:t>STORY OF RINA IN </a:t>
            </a:r>
            <a:r>
              <a:rPr lang="en-US" sz="3600" b="1" dirty="0">
                <a:solidFill>
                  <a:srgbClr val="C00000"/>
                </a:solidFill>
                <a:latin typeface="Arial Black" panose="020B0A04020102020204" pitchFamily="34" charset="0"/>
              </a:rPr>
              <a:t>SANGGRAHAN</a:t>
            </a:r>
            <a:r>
              <a:rPr lang="en-US" sz="3600" dirty="0" smtClean="0">
                <a:solidFill>
                  <a:srgbClr val="C00000"/>
                </a:solidFill>
                <a:latin typeface="Arial Black" panose="020B0A04020102020204" pitchFamily="34" charset="0"/>
              </a:rPr>
              <a:t> </a:t>
            </a:r>
            <a:endParaRPr lang="en-US" sz="3600" dirty="0">
              <a:solidFill>
                <a:srgbClr val="C00000"/>
              </a:solidFill>
              <a:latin typeface="Arial Black" panose="020B0A04020102020204" pitchFamily="34" charset="0"/>
            </a:endParaRPr>
          </a:p>
        </p:txBody>
      </p:sp>
      <p:sp>
        <p:nvSpPr>
          <p:cNvPr id="4" name="TextBox 3"/>
          <p:cNvSpPr txBox="1"/>
          <p:nvPr/>
        </p:nvSpPr>
        <p:spPr>
          <a:xfrm>
            <a:off x="131928" y="967356"/>
            <a:ext cx="11928143" cy="6124754"/>
          </a:xfrm>
          <a:prstGeom prst="rect">
            <a:avLst/>
          </a:prstGeom>
          <a:noFill/>
        </p:spPr>
        <p:txBody>
          <a:bodyPr wrap="square" rtlCol="0">
            <a:spAutoFit/>
          </a:bodyPr>
          <a:lstStyle/>
          <a:p>
            <a:r>
              <a:rPr lang="en-US" sz="2800" dirty="0" smtClean="0"/>
              <a:t>	</a:t>
            </a:r>
            <a:r>
              <a:rPr lang="en-US" sz="2800" b="1" dirty="0" smtClean="0"/>
              <a:t>Rina </a:t>
            </a:r>
            <a:r>
              <a:rPr lang="en-US" sz="2800" b="1" dirty="0"/>
              <a:t>graduated from an Islamic school. So she understands about Islam but her knowledge about Islam makes her confused. </a:t>
            </a:r>
            <a:r>
              <a:rPr lang="en-US" sz="2800" b="1" dirty="0" smtClean="0"/>
              <a:t>She </a:t>
            </a:r>
            <a:r>
              <a:rPr lang="en-US" sz="2800" b="1" dirty="0"/>
              <a:t>explained to us, she is confused about salvation. She tried looking for Salvation in Quran, but she is didn’t find a GUARANTEE OF SALVATION. </a:t>
            </a:r>
          </a:p>
          <a:p>
            <a:r>
              <a:rPr lang="en-US" sz="2800" b="1" dirty="0"/>
              <a:t> </a:t>
            </a:r>
            <a:r>
              <a:rPr lang="en-US" sz="2800" b="1" dirty="0" smtClean="0"/>
              <a:t>	She </a:t>
            </a:r>
            <a:r>
              <a:rPr lang="en-US" sz="2800" b="1" dirty="0"/>
              <a:t>was confused about the SCALE of JUSTICE. How do we know that the reward is better than the </a:t>
            </a:r>
            <a:r>
              <a:rPr lang="en-US" sz="2800" b="1" dirty="0" smtClean="0"/>
              <a:t>sin. </a:t>
            </a:r>
            <a:r>
              <a:rPr lang="en-US" sz="2800" b="1" dirty="0"/>
              <a:t>So the SCALE can’t give any certainty. </a:t>
            </a:r>
          </a:p>
          <a:p>
            <a:r>
              <a:rPr lang="en-US" sz="2800" b="1" dirty="0"/>
              <a:t> </a:t>
            </a:r>
            <a:r>
              <a:rPr lang="en-US" sz="2800" b="1" dirty="0" smtClean="0"/>
              <a:t>	She was confused </a:t>
            </a:r>
            <a:r>
              <a:rPr lang="en-US" sz="2800" b="1" dirty="0"/>
              <a:t>about the contradiction between QURAN with HADIS and SUNNAH.  </a:t>
            </a:r>
            <a:r>
              <a:rPr lang="en-US" sz="2800" b="1" dirty="0" smtClean="0"/>
              <a:t>For </a:t>
            </a:r>
            <a:r>
              <a:rPr lang="en-US" sz="2800" b="1" dirty="0"/>
              <a:t>the </a:t>
            </a:r>
            <a:r>
              <a:rPr lang="en-US" sz="2800" b="1" dirty="0" smtClean="0"/>
              <a:t>example: In </a:t>
            </a:r>
            <a:r>
              <a:rPr lang="en-US" sz="2800" b="1" dirty="0"/>
              <a:t>Quran no one can be Equitable or Just. But in the </a:t>
            </a:r>
            <a:r>
              <a:rPr lang="en-US" sz="2800" b="1" dirty="0" err="1"/>
              <a:t>Hadis</a:t>
            </a:r>
            <a:r>
              <a:rPr lang="en-US" sz="2800" b="1" dirty="0"/>
              <a:t>, men can have many </a:t>
            </a:r>
            <a:r>
              <a:rPr lang="en-US" sz="2800" b="1" dirty="0" smtClean="0"/>
              <a:t>wives so the </a:t>
            </a:r>
            <a:r>
              <a:rPr lang="en-US" sz="2800" b="1" dirty="0"/>
              <a:t>Quran is not consistent.</a:t>
            </a:r>
          </a:p>
          <a:p>
            <a:r>
              <a:rPr lang="en-US" sz="2800" b="1" dirty="0"/>
              <a:t> </a:t>
            </a:r>
            <a:r>
              <a:rPr lang="en-US" sz="2800" b="1" dirty="0" smtClean="0"/>
              <a:t>	She </a:t>
            </a:r>
            <a:r>
              <a:rPr lang="en-US" sz="2800" b="1" dirty="0"/>
              <a:t>also believes about the end of the world. According to the Quran, doomsday will happen when Jesus come again. So she </a:t>
            </a:r>
            <a:r>
              <a:rPr lang="en-US" sz="2800" b="1" dirty="0" smtClean="0"/>
              <a:t>wanted </a:t>
            </a:r>
            <a:r>
              <a:rPr lang="en-US" sz="2800" b="1" dirty="0"/>
              <a:t>to understand about Jesus, </a:t>
            </a:r>
            <a:r>
              <a:rPr lang="en-US" sz="2800" b="1" dirty="0" smtClean="0"/>
              <a:t>especially His </a:t>
            </a:r>
            <a:r>
              <a:rPr lang="en-US" sz="2800" b="1" dirty="0"/>
              <a:t>dying on the cross. She does not believe </a:t>
            </a:r>
            <a:r>
              <a:rPr lang="en-US" sz="2800" b="1" dirty="0" smtClean="0"/>
              <a:t>good </a:t>
            </a:r>
            <a:r>
              <a:rPr lang="en-US" sz="2800" b="1" dirty="0"/>
              <a:t>works will save her. </a:t>
            </a:r>
          </a:p>
          <a:p>
            <a:endParaRPr lang="en-US" sz="2800" dirty="0"/>
          </a:p>
        </p:txBody>
      </p:sp>
    </p:spTree>
    <p:extLst>
      <p:ext uri="{BB962C8B-B14F-4D97-AF65-F5344CB8AC3E}">
        <p14:creationId xmlns:p14="http://schemas.microsoft.com/office/powerpoint/2010/main" val="3607943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301" y="187704"/>
            <a:ext cx="10515600" cy="1325563"/>
          </a:xfrm>
        </p:spPr>
        <p:txBody>
          <a:bodyPr>
            <a:normAutofit/>
          </a:bodyPr>
          <a:lstStyle/>
          <a:p>
            <a:r>
              <a:rPr lang="en-US" sz="5400" dirty="0" smtClean="0">
                <a:solidFill>
                  <a:srgbClr val="C00000"/>
                </a:solidFill>
                <a:latin typeface="Arial Black" panose="020B0A04020102020204" pitchFamily="34" charset="0"/>
              </a:rPr>
              <a:t>THE RESULT IS BAPTISMS</a:t>
            </a:r>
            <a:endParaRPr lang="en-US" sz="5400" dirty="0">
              <a:solidFill>
                <a:srgbClr val="C00000"/>
              </a:solidFill>
              <a:latin typeface="Arial Black" panose="020B0A040201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61" y="1609371"/>
            <a:ext cx="5832140" cy="437410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5140" y="1609371"/>
            <a:ext cx="5832142" cy="4374106"/>
          </a:xfrm>
          <a:prstGeom prst="rect">
            <a:avLst/>
          </a:prstGeom>
        </p:spPr>
      </p:pic>
    </p:spTree>
    <p:extLst>
      <p:ext uri="{BB962C8B-B14F-4D97-AF65-F5344CB8AC3E}">
        <p14:creationId xmlns:p14="http://schemas.microsoft.com/office/powerpoint/2010/main" val="26129878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295"/>
            <a:ext cx="12192000" cy="1325563"/>
          </a:xfrm>
        </p:spPr>
        <p:txBody>
          <a:bodyPr>
            <a:noAutofit/>
          </a:bodyPr>
          <a:lstStyle/>
          <a:p>
            <a:pPr algn="ctr"/>
            <a:r>
              <a:rPr lang="en-US" sz="5400" dirty="0" smtClean="0">
                <a:solidFill>
                  <a:srgbClr val="C00000"/>
                </a:solidFill>
                <a:latin typeface="Arial Black" panose="020B0A04020102020204" pitchFamily="34" charset="0"/>
              </a:rPr>
              <a:t>TEACHING THEM </a:t>
            </a:r>
            <a:br>
              <a:rPr lang="en-US" sz="5400" dirty="0" smtClean="0">
                <a:solidFill>
                  <a:srgbClr val="C00000"/>
                </a:solidFill>
                <a:latin typeface="Arial Black" panose="020B0A04020102020204" pitchFamily="34" charset="0"/>
              </a:rPr>
            </a:br>
            <a:r>
              <a:rPr lang="en-US" sz="5400" dirty="0" smtClean="0">
                <a:solidFill>
                  <a:srgbClr val="C00000"/>
                </a:solidFill>
                <a:latin typeface="Arial Black" panose="020B0A04020102020204" pitchFamily="34" charset="0"/>
              </a:rPr>
              <a:t>ALL I HAVE COMMANDED YOU</a:t>
            </a:r>
            <a:endParaRPr lang="en-US" sz="5400" dirty="0">
              <a:solidFill>
                <a:srgbClr val="C00000"/>
              </a:solidFill>
              <a:latin typeface="Arial Black" panose="020B0A040201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719" t="8974" r="-2548" b="-8825"/>
          <a:stretch/>
        </p:blipFill>
        <p:spPr>
          <a:xfrm>
            <a:off x="2620370" y="1747741"/>
            <a:ext cx="7110484" cy="5499220"/>
          </a:xfrm>
          <a:prstGeom prst="rect">
            <a:avLst/>
          </a:prstGeom>
        </p:spPr>
      </p:pic>
      <p:sp>
        <p:nvSpPr>
          <p:cNvPr id="5" name="TextBox 4"/>
          <p:cNvSpPr txBox="1"/>
          <p:nvPr/>
        </p:nvSpPr>
        <p:spPr>
          <a:xfrm>
            <a:off x="0" y="2402006"/>
            <a:ext cx="2620370" cy="2862322"/>
          </a:xfrm>
          <a:prstGeom prst="rect">
            <a:avLst/>
          </a:prstGeom>
          <a:noFill/>
        </p:spPr>
        <p:txBody>
          <a:bodyPr wrap="square" rtlCol="0">
            <a:spAutoFit/>
          </a:bodyPr>
          <a:lstStyle/>
          <a:p>
            <a:pPr algn="ctr"/>
            <a:r>
              <a:rPr lang="en-US" sz="3600" dirty="0" smtClean="0">
                <a:latin typeface="Arial Black" panose="020B0A04020102020204" pitchFamily="34" charset="0"/>
              </a:rPr>
              <a:t>BATAM BIBLE COLLEGE CLASS </a:t>
            </a:r>
          </a:p>
          <a:p>
            <a:pPr algn="ctr"/>
            <a:r>
              <a:rPr lang="en-US" sz="3600" dirty="0" smtClean="0">
                <a:latin typeface="Arial Black" panose="020B0A04020102020204" pitchFamily="34" charset="0"/>
              </a:rPr>
              <a:t>OF 2015</a:t>
            </a:r>
            <a:endParaRPr lang="en-US" sz="3600" dirty="0">
              <a:latin typeface="Arial Black" panose="020B0A04020102020204" pitchFamily="34" charset="0"/>
            </a:endParaRPr>
          </a:p>
        </p:txBody>
      </p:sp>
    </p:spTree>
    <p:extLst>
      <p:ext uri="{BB962C8B-B14F-4D97-AF65-F5344CB8AC3E}">
        <p14:creationId xmlns:p14="http://schemas.microsoft.com/office/powerpoint/2010/main" val="1741786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450" y="337829"/>
            <a:ext cx="10515600" cy="1325563"/>
          </a:xfrm>
        </p:spPr>
        <p:txBody>
          <a:bodyPr/>
          <a:lstStyle/>
          <a:p>
            <a:pPr algn="ctr"/>
            <a:r>
              <a:rPr lang="en-US" dirty="0" smtClean="0">
                <a:solidFill>
                  <a:srgbClr val="C00000"/>
                </a:solidFill>
                <a:latin typeface="Arial Black" panose="020B0A04020102020204" pitchFamily="34" charset="0"/>
              </a:rPr>
              <a:t>GRADUATION  </a:t>
            </a:r>
            <a:r>
              <a:rPr lang="en-US" dirty="0">
                <a:solidFill>
                  <a:srgbClr val="C00000"/>
                </a:solidFill>
                <a:latin typeface="Arial Black" panose="020B0A04020102020204" pitchFamily="34" charset="0"/>
              </a:rPr>
              <a:t>2015</a:t>
            </a:r>
            <a:br>
              <a:rPr lang="en-US" dirty="0">
                <a:solidFill>
                  <a:srgbClr val="C00000"/>
                </a:solidFill>
                <a:latin typeface="Arial Black" panose="020B0A04020102020204" pitchFamily="34" charset="0"/>
              </a:rPr>
            </a:br>
            <a:r>
              <a:rPr lang="en-US" dirty="0" smtClean="0">
                <a:solidFill>
                  <a:srgbClr val="C00000"/>
                </a:solidFill>
                <a:latin typeface="Arial Black" panose="020B0A04020102020204" pitchFamily="34" charset="0"/>
              </a:rPr>
              <a:t>BATAM BIBLE COLLEGE</a:t>
            </a:r>
            <a:endParaRPr lang="en-US" dirty="0">
              <a:solidFill>
                <a:srgbClr val="C00000"/>
              </a:solidFill>
              <a:latin typeface="Arial Black" panose="020B0A040201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20626"/>
          <a:stretch/>
        </p:blipFill>
        <p:spPr>
          <a:xfrm>
            <a:off x="914400" y="1895405"/>
            <a:ext cx="10058400" cy="4628226"/>
          </a:xfrm>
          <a:prstGeom prst="rect">
            <a:avLst/>
          </a:prstGeom>
        </p:spPr>
      </p:pic>
    </p:spTree>
    <p:extLst>
      <p:ext uri="{BB962C8B-B14F-4D97-AF65-F5344CB8AC3E}">
        <p14:creationId xmlns:p14="http://schemas.microsoft.com/office/powerpoint/2010/main" val="3207962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pPr algn="ctr"/>
            <a:r>
              <a:rPr lang="en-US" dirty="0" smtClean="0">
                <a:solidFill>
                  <a:srgbClr val="C00000"/>
                </a:solidFill>
                <a:latin typeface="Arial Black" panose="020B0A04020102020204" pitchFamily="34" charset="0"/>
              </a:rPr>
              <a:t>BATAM BIBLE COLLEGE </a:t>
            </a:r>
            <a:endParaRPr lang="en-US" dirty="0">
              <a:solidFill>
                <a:srgbClr val="C00000"/>
              </a:solidFill>
              <a:latin typeface="Arial Black" panose="020B0A0402010202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765" t="15914" r="6329" b="27418"/>
          <a:stretch/>
        </p:blipFill>
        <p:spPr>
          <a:xfrm>
            <a:off x="2690500" y="1160059"/>
            <a:ext cx="6535388" cy="3357350"/>
          </a:xfrm>
          <a:prstGeom prst="rect">
            <a:avLst/>
          </a:prstGeom>
          <a:ln w="3175">
            <a:solidFill>
              <a:schemeClr val="tx1"/>
            </a:solidFill>
          </a:ln>
        </p:spPr>
      </p:pic>
      <p:sp>
        <p:nvSpPr>
          <p:cNvPr id="6" name="TextBox 5"/>
          <p:cNvSpPr txBox="1"/>
          <p:nvPr/>
        </p:nvSpPr>
        <p:spPr>
          <a:xfrm>
            <a:off x="0" y="938662"/>
            <a:ext cx="2581701" cy="5539978"/>
          </a:xfrm>
          <a:prstGeom prst="rect">
            <a:avLst/>
          </a:prstGeom>
          <a:noFill/>
        </p:spPr>
        <p:txBody>
          <a:bodyPr wrap="square" rtlCol="0">
            <a:spAutoFit/>
          </a:bodyPr>
          <a:lstStyle/>
          <a:p>
            <a:r>
              <a:rPr lang="en-US" sz="2400" dirty="0" smtClean="0">
                <a:latin typeface="Arial Black" panose="020B0A04020102020204" pitchFamily="34" charset="0"/>
              </a:rPr>
              <a:t>10,000 Sq. Ft</a:t>
            </a:r>
            <a:r>
              <a:rPr lang="en-US" dirty="0" smtClean="0"/>
              <a:t>.</a:t>
            </a:r>
          </a:p>
          <a:p>
            <a:endParaRPr lang="en-US" sz="2400" dirty="0" smtClean="0">
              <a:latin typeface="Arial Black" panose="020B0A04020102020204" pitchFamily="34" charset="0"/>
            </a:endParaRPr>
          </a:p>
          <a:p>
            <a:r>
              <a:rPr lang="en-US" sz="2400" dirty="0" smtClean="0">
                <a:latin typeface="Arial Black" panose="020B0A04020102020204" pitchFamily="34" charset="0"/>
              </a:rPr>
              <a:t>Library</a:t>
            </a:r>
          </a:p>
          <a:p>
            <a:r>
              <a:rPr lang="en-US" sz="2400" dirty="0" smtClean="0">
                <a:latin typeface="Arial Black" panose="020B0A04020102020204" pitchFamily="34" charset="0"/>
              </a:rPr>
              <a:t>3000 Books</a:t>
            </a:r>
          </a:p>
          <a:p>
            <a:endParaRPr lang="en-US" sz="2400" dirty="0">
              <a:latin typeface="Arial Black" panose="020B0A04020102020204" pitchFamily="34" charset="0"/>
            </a:endParaRPr>
          </a:p>
          <a:p>
            <a:r>
              <a:rPr lang="en-US" sz="2200" dirty="0" smtClean="0">
                <a:latin typeface="Arial Black" panose="020B0A04020102020204" pitchFamily="34" charset="0"/>
              </a:rPr>
              <a:t>3 Class Rooms</a:t>
            </a:r>
          </a:p>
          <a:p>
            <a:r>
              <a:rPr lang="en-US" sz="2200" dirty="0" smtClean="0">
                <a:latin typeface="Arial Black" panose="020B0A04020102020204" pitchFamily="34" charset="0"/>
              </a:rPr>
              <a:t>Seats 70 </a:t>
            </a:r>
          </a:p>
          <a:p>
            <a:endParaRPr lang="en-US" sz="2400" dirty="0">
              <a:latin typeface="Arial Black" panose="020B0A04020102020204" pitchFamily="34" charset="0"/>
            </a:endParaRPr>
          </a:p>
          <a:p>
            <a:r>
              <a:rPr lang="en-US" sz="2400" dirty="0" smtClean="0">
                <a:latin typeface="Arial Black" panose="020B0A04020102020204" pitchFamily="34" charset="0"/>
              </a:rPr>
              <a:t>Dorm Rooms </a:t>
            </a:r>
          </a:p>
          <a:p>
            <a:r>
              <a:rPr lang="en-US" sz="2200" dirty="0" smtClean="0">
                <a:latin typeface="Arial Black" panose="020B0A04020102020204" pitchFamily="34" charset="0"/>
              </a:rPr>
              <a:t>For 40 students</a:t>
            </a:r>
          </a:p>
          <a:p>
            <a:endParaRPr lang="en-US" sz="2400" dirty="0">
              <a:latin typeface="Arial Black" panose="020B0A04020102020204" pitchFamily="34" charset="0"/>
            </a:endParaRPr>
          </a:p>
          <a:p>
            <a:r>
              <a:rPr lang="en-US" sz="2400" dirty="0" smtClean="0">
                <a:latin typeface="Arial Black" panose="020B0A04020102020204" pitchFamily="34" charset="0"/>
              </a:rPr>
              <a:t>Offices for entire staff</a:t>
            </a:r>
          </a:p>
          <a:p>
            <a:endParaRPr lang="en-US" sz="2400" u="sng" dirty="0">
              <a:latin typeface="Arial Black" panose="020B0A04020102020204" pitchFamily="34" charset="0"/>
            </a:endParaRPr>
          </a:p>
          <a:p>
            <a:r>
              <a:rPr lang="en-US" sz="2400" dirty="0" smtClean="0">
                <a:latin typeface="Arial Black" panose="020B0A04020102020204" pitchFamily="34" charset="0"/>
              </a:rPr>
              <a:t>Kitchen</a:t>
            </a:r>
            <a:endParaRPr lang="en-US" sz="2400" dirty="0">
              <a:latin typeface="Arial Black" panose="020B0A04020102020204" pitchFamily="34" charset="0"/>
            </a:endParaRPr>
          </a:p>
        </p:txBody>
      </p:sp>
      <p:sp>
        <p:nvSpPr>
          <p:cNvPr id="7" name="TextBox 6"/>
          <p:cNvSpPr txBox="1"/>
          <p:nvPr/>
        </p:nvSpPr>
        <p:spPr>
          <a:xfrm>
            <a:off x="2249413" y="4723361"/>
            <a:ext cx="7221940" cy="954107"/>
          </a:xfrm>
          <a:prstGeom prst="rect">
            <a:avLst/>
          </a:prstGeom>
          <a:noFill/>
        </p:spPr>
        <p:txBody>
          <a:bodyPr wrap="square" rtlCol="0">
            <a:spAutoFit/>
          </a:bodyPr>
          <a:lstStyle/>
          <a:p>
            <a:pPr algn="ctr"/>
            <a:r>
              <a:rPr lang="en-US" sz="2800" dirty="0" smtClean="0">
                <a:solidFill>
                  <a:srgbClr val="C00000"/>
                </a:solidFill>
                <a:latin typeface="Arial Black" panose="020B0A04020102020204" pitchFamily="34" charset="0"/>
              </a:rPr>
              <a:t>Accredited </a:t>
            </a:r>
            <a:r>
              <a:rPr lang="en-US" sz="2800" dirty="0">
                <a:solidFill>
                  <a:srgbClr val="C00000"/>
                </a:solidFill>
                <a:latin typeface="Arial Black" panose="020B0A04020102020204" pitchFamily="34" charset="0"/>
              </a:rPr>
              <a:t>T</a:t>
            </a:r>
            <a:r>
              <a:rPr lang="en-US" sz="2800" dirty="0" smtClean="0">
                <a:solidFill>
                  <a:srgbClr val="C00000"/>
                </a:solidFill>
                <a:latin typeface="Arial Black" panose="020B0A04020102020204" pitchFamily="34" charset="0"/>
              </a:rPr>
              <a:t>o Bestow A Bachelors Degree In </a:t>
            </a:r>
            <a:r>
              <a:rPr lang="en-US" sz="2800" dirty="0">
                <a:solidFill>
                  <a:srgbClr val="C00000"/>
                </a:solidFill>
                <a:latin typeface="Arial Black" panose="020B0A04020102020204" pitchFamily="34" charset="0"/>
              </a:rPr>
              <a:t>B</a:t>
            </a:r>
            <a:r>
              <a:rPr lang="en-US" sz="2800" dirty="0" smtClean="0">
                <a:solidFill>
                  <a:srgbClr val="C00000"/>
                </a:solidFill>
                <a:latin typeface="Arial Black" panose="020B0A04020102020204" pitchFamily="34" charset="0"/>
              </a:rPr>
              <a:t>iblical Theology</a:t>
            </a:r>
            <a:endParaRPr lang="en-US" sz="2800" dirty="0">
              <a:solidFill>
                <a:srgbClr val="C00000"/>
              </a:solidFill>
              <a:latin typeface="Arial Black" panose="020B0A04020102020204" pitchFamily="34" charset="0"/>
            </a:endParaRPr>
          </a:p>
        </p:txBody>
      </p:sp>
      <p:sp>
        <p:nvSpPr>
          <p:cNvPr id="8" name="TextBox 7"/>
          <p:cNvSpPr txBox="1"/>
          <p:nvPr/>
        </p:nvSpPr>
        <p:spPr>
          <a:xfrm>
            <a:off x="9171488" y="1931624"/>
            <a:ext cx="2929525" cy="2308324"/>
          </a:xfrm>
          <a:prstGeom prst="rect">
            <a:avLst/>
          </a:prstGeom>
          <a:noFill/>
        </p:spPr>
        <p:txBody>
          <a:bodyPr wrap="square" rtlCol="0">
            <a:spAutoFit/>
          </a:bodyPr>
          <a:lstStyle/>
          <a:p>
            <a:pPr algn="ctr"/>
            <a:r>
              <a:rPr lang="en-US" sz="2400" dirty="0" smtClean="0">
                <a:latin typeface="Arial Black" panose="020B0A04020102020204" pitchFamily="34" charset="0"/>
              </a:rPr>
              <a:t> </a:t>
            </a:r>
            <a:r>
              <a:rPr lang="en-US" sz="2400" dirty="0" smtClean="0">
                <a:solidFill>
                  <a:srgbClr val="FF0000"/>
                </a:solidFill>
                <a:latin typeface="Arial Black" panose="020B0A04020102020204" pitchFamily="34" charset="0"/>
              </a:rPr>
              <a:t>3 - PH.D.</a:t>
            </a:r>
          </a:p>
          <a:p>
            <a:pPr algn="ctr"/>
            <a:endParaRPr lang="en-US" sz="2400" dirty="0" smtClean="0">
              <a:solidFill>
                <a:srgbClr val="FF0000"/>
              </a:solidFill>
              <a:latin typeface="Arial Black" panose="020B0A04020102020204" pitchFamily="34" charset="0"/>
            </a:endParaRPr>
          </a:p>
          <a:p>
            <a:pPr algn="ctr"/>
            <a:r>
              <a:rPr lang="en-US" sz="2400" dirty="0" smtClean="0">
                <a:solidFill>
                  <a:srgbClr val="FF0000"/>
                </a:solidFill>
                <a:latin typeface="Arial Black" panose="020B0A04020102020204" pitchFamily="34" charset="0"/>
              </a:rPr>
              <a:t>5 - MASTERS</a:t>
            </a:r>
          </a:p>
          <a:p>
            <a:pPr algn="ctr"/>
            <a:endParaRPr lang="en-US" sz="2400" dirty="0" smtClean="0">
              <a:solidFill>
                <a:srgbClr val="FF0000"/>
              </a:solidFill>
              <a:latin typeface="Arial Black" panose="020B0A04020102020204" pitchFamily="34" charset="0"/>
            </a:endParaRPr>
          </a:p>
          <a:p>
            <a:pPr algn="ctr"/>
            <a:r>
              <a:rPr lang="en-US" sz="2400" dirty="0" smtClean="0">
                <a:solidFill>
                  <a:srgbClr val="FF0000"/>
                </a:solidFill>
                <a:latin typeface="Arial Black" panose="020B0A04020102020204" pitchFamily="34" charset="0"/>
              </a:rPr>
              <a:t>3 - BACHEORS</a:t>
            </a:r>
          </a:p>
          <a:p>
            <a:pPr algn="ctr"/>
            <a:endParaRPr lang="en-US" sz="2400" dirty="0">
              <a:latin typeface="Arial Black" panose="020B0A04020102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0287" y="4026089"/>
            <a:ext cx="2820726" cy="2115545"/>
          </a:xfrm>
          <a:prstGeom prst="rect">
            <a:avLst/>
          </a:prstGeom>
        </p:spPr>
      </p:pic>
      <p:sp>
        <p:nvSpPr>
          <p:cNvPr id="3" name="TextBox 2"/>
          <p:cNvSpPr txBox="1"/>
          <p:nvPr/>
        </p:nvSpPr>
        <p:spPr>
          <a:xfrm>
            <a:off x="9253087" y="1016407"/>
            <a:ext cx="2820726" cy="1107996"/>
          </a:xfrm>
          <a:prstGeom prst="rect">
            <a:avLst/>
          </a:prstGeom>
          <a:noFill/>
        </p:spPr>
        <p:txBody>
          <a:bodyPr wrap="square" rtlCol="0">
            <a:spAutoFit/>
          </a:bodyPr>
          <a:lstStyle/>
          <a:p>
            <a:pPr algn="ctr"/>
            <a:r>
              <a:rPr lang="en-US" sz="2400" dirty="0">
                <a:latin typeface="Arial Black" panose="020B0A04020102020204" pitchFamily="34" charset="0"/>
              </a:rPr>
              <a:t>TEACHING STAFF</a:t>
            </a:r>
          </a:p>
          <a:p>
            <a:endParaRPr lang="en-US" dirty="0"/>
          </a:p>
        </p:txBody>
      </p:sp>
    </p:spTree>
    <p:extLst>
      <p:ext uri="{BB962C8B-B14F-4D97-AF65-F5344CB8AC3E}">
        <p14:creationId xmlns:p14="http://schemas.microsoft.com/office/powerpoint/2010/main" val="3815328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791" y="0"/>
            <a:ext cx="10515600" cy="1325563"/>
          </a:xfrm>
        </p:spPr>
        <p:txBody>
          <a:bodyPr>
            <a:normAutofit/>
          </a:bodyPr>
          <a:lstStyle/>
          <a:p>
            <a:pPr algn="ctr"/>
            <a:r>
              <a:rPr lang="en-US" sz="4800" dirty="0" smtClean="0">
                <a:solidFill>
                  <a:srgbClr val="C00000"/>
                </a:solidFill>
                <a:latin typeface="Arial Black" panose="020B0A04020102020204" pitchFamily="34" charset="0"/>
              </a:rPr>
              <a:t>OPERATIONAL COST 2016</a:t>
            </a:r>
            <a:endParaRPr lang="en-US" sz="4800" dirty="0">
              <a:solidFill>
                <a:srgbClr val="C00000"/>
              </a:solidFill>
              <a:latin typeface="Arial Black" panose="020B0A04020102020204" pitchFamily="34" charset="0"/>
            </a:endParaRPr>
          </a:p>
        </p:txBody>
      </p:sp>
      <p:sp>
        <p:nvSpPr>
          <p:cNvPr id="6" name="Rectangle 5"/>
          <p:cNvSpPr/>
          <p:nvPr/>
        </p:nvSpPr>
        <p:spPr>
          <a:xfrm>
            <a:off x="0" y="1225689"/>
            <a:ext cx="12192000" cy="4216539"/>
          </a:xfrm>
          <a:prstGeom prst="rect">
            <a:avLst/>
          </a:prstGeom>
        </p:spPr>
        <p:txBody>
          <a:bodyPr wrap="square">
            <a:spAutoFit/>
          </a:bodyPr>
          <a:lstStyle/>
          <a:p>
            <a:r>
              <a:rPr lang="en-US" sz="2400" dirty="0" smtClean="0">
                <a:latin typeface="Arial Black" panose="020B0A04020102020204" pitchFamily="34" charset="0"/>
              </a:rPr>
              <a:t>		</a:t>
            </a:r>
            <a:r>
              <a:rPr lang="en-US" sz="2800" dirty="0" smtClean="0">
                <a:latin typeface="Arial Black" panose="020B0A04020102020204" pitchFamily="34" charset="0"/>
              </a:rPr>
              <a:t>CHURCH DEVELOPMENT &amp; PLANTING </a:t>
            </a:r>
            <a:r>
              <a:rPr lang="en-US" sz="2800" dirty="0">
                <a:latin typeface="Arial Black" panose="020B0A04020102020204" pitchFamily="34" charset="0"/>
              </a:rPr>
              <a:t>BUDGET</a:t>
            </a:r>
          </a:p>
          <a:p>
            <a:r>
              <a:rPr lang="en-US" sz="2800" dirty="0" smtClean="0">
                <a:latin typeface="Arial Black" panose="020B0A04020102020204" pitchFamily="34" charset="0"/>
              </a:rPr>
              <a:t>		TOTAL </a:t>
            </a:r>
            <a:r>
              <a:rPr lang="en-US" sz="2800" dirty="0">
                <a:latin typeface="Arial Black" panose="020B0A04020102020204" pitchFamily="34" charset="0"/>
              </a:rPr>
              <a:t>COST</a:t>
            </a:r>
            <a:r>
              <a:rPr lang="en-US" sz="2800" dirty="0"/>
              <a:t>				</a:t>
            </a:r>
            <a:r>
              <a:rPr lang="en-US" sz="2800" dirty="0" smtClean="0"/>
              <a:t>	           </a:t>
            </a:r>
            <a:r>
              <a:rPr lang="en-US" sz="2800" dirty="0" smtClean="0">
                <a:latin typeface="Arial Black" panose="020B0A04020102020204" pitchFamily="34" charset="0"/>
              </a:rPr>
              <a:t>$</a:t>
            </a:r>
            <a:r>
              <a:rPr lang="en-US" sz="2800" u="sng" dirty="0">
                <a:latin typeface="Arial Black" panose="020B0A04020102020204" pitchFamily="34" charset="0"/>
              </a:rPr>
              <a:t>55,000</a:t>
            </a:r>
          </a:p>
          <a:p>
            <a:r>
              <a:rPr lang="en-US" sz="2800" dirty="0" smtClean="0">
                <a:solidFill>
                  <a:srgbClr val="FF0000"/>
                </a:solidFill>
                <a:latin typeface="Arial Black" panose="020B0A04020102020204" pitchFamily="34" charset="0"/>
              </a:rPr>
              <a:t>		FUNDS </a:t>
            </a:r>
            <a:r>
              <a:rPr lang="en-US" sz="2800" dirty="0">
                <a:solidFill>
                  <a:srgbClr val="FF0000"/>
                </a:solidFill>
                <a:latin typeface="Arial Black" panose="020B0A04020102020204" pitchFamily="34" charset="0"/>
              </a:rPr>
              <a:t>NEEDED </a:t>
            </a:r>
            <a:r>
              <a:rPr lang="en-US" sz="2800" dirty="0" smtClean="0">
                <a:solidFill>
                  <a:srgbClr val="FF0000"/>
                </a:solidFill>
                <a:latin typeface="Arial Black" panose="020B0A04020102020204" pitchFamily="34" charset="0"/>
              </a:rPr>
              <a:t>FOR </a:t>
            </a:r>
            <a:r>
              <a:rPr lang="en-US" sz="2800" dirty="0">
                <a:solidFill>
                  <a:srgbClr val="FF0000"/>
                </a:solidFill>
                <a:latin typeface="Arial Black" panose="020B0A04020102020204" pitchFamily="34" charset="0"/>
              </a:rPr>
              <a:t>2015/16		</a:t>
            </a:r>
            <a:r>
              <a:rPr lang="en-US" sz="2800" dirty="0" smtClean="0">
                <a:solidFill>
                  <a:srgbClr val="FF0000"/>
                </a:solidFill>
                <a:latin typeface="Arial Black" panose="020B0A04020102020204" pitchFamily="34" charset="0"/>
              </a:rPr>
              <a:t>$</a:t>
            </a:r>
            <a:r>
              <a:rPr lang="en-US" sz="2800" dirty="0">
                <a:solidFill>
                  <a:srgbClr val="FF0000"/>
                </a:solidFill>
                <a:latin typeface="Arial Black" panose="020B0A04020102020204" pitchFamily="34" charset="0"/>
              </a:rPr>
              <a:t>15,000</a:t>
            </a:r>
          </a:p>
          <a:p>
            <a:pPr algn="ctr"/>
            <a:endParaRPr lang="en-US" sz="2800" dirty="0" smtClean="0">
              <a:solidFill>
                <a:srgbClr val="FF0000"/>
              </a:solidFill>
              <a:latin typeface="Arial Black" panose="020B0A04020102020204" pitchFamily="34" charset="0"/>
            </a:endParaRPr>
          </a:p>
          <a:p>
            <a:r>
              <a:rPr lang="en-US" sz="2800" dirty="0">
                <a:solidFill>
                  <a:srgbClr val="FF0000"/>
                </a:solidFill>
                <a:latin typeface="Arial Black" panose="020B0A04020102020204" pitchFamily="34" charset="0"/>
              </a:rPr>
              <a:t>	</a:t>
            </a:r>
            <a:r>
              <a:rPr lang="en-US" sz="2800" dirty="0" smtClean="0">
                <a:solidFill>
                  <a:srgbClr val="FF0000"/>
                </a:solidFill>
                <a:latin typeface="Arial Black" panose="020B0A04020102020204" pitchFamily="34" charset="0"/>
              </a:rPr>
              <a:t>	</a:t>
            </a:r>
            <a:r>
              <a:rPr lang="en-US" sz="2800" dirty="0" smtClean="0">
                <a:latin typeface="Arial Black" panose="020B0A04020102020204" pitchFamily="34" charset="0"/>
              </a:rPr>
              <a:t>BATAM </a:t>
            </a:r>
            <a:r>
              <a:rPr lang="en-US" sz="2800" dirty="0">
                <a:latin typeface="Arial Black" panose="020B0A04020102020204" pitchFamily="34" charset="0"/>
              </a:rPr>
              <a:t>BIBLE COLLEGE </a:t>
            </a:r>
            <a:r>
              <a:rPr lang="en-US" sz="2800" dirty="0" smtClean="0">
                <a:latin typeface="Arial Black" panose="020B0A04020102020204" pitchFamily="34" charset="0"/>
              </a:rPr>
              <a:t>BUDGET 	</a:t>
            </a:r>
          </a:p>
          <a:p>
            <a:r>
              <a:rPr lang="en-US" sz="2800" dirty="0" smtClean="0">
                <a:latin typeface="Arial Black" panose="020B0A04020102020204" pitchFamily="34" charset="0"/>
              </a:rPr>
              <a:t>		TOTAL </a:t>
            </a:r>
            <a:r>
              <a:rPr lang="en-US" sz="2800" dirty="0">
                <a:latin typeface="Arial Black" panose="020B0A04020102020204" pitchFamily="34" charset="0"/>
              </a:rPr>
              <a:t>COST</a:t>
            </a:r>
            <a:r>
              <a:rPr lang="en-US" sz="2800" dirty="0"/>
              <a:t>	</a:t>
            </a:r>
            <a:r>
              <a:rPr lang="en-US" sz="2800" dirty="0" smtClean="0"/>
              <a:t>				            </a:t>
            </a:r>
            <a:r>
              <a:rPr lang="en-US" sz="2800" u="sng" dirty="0" smtClean="0">
                <a:latin typeface="Arial Black" panose="020B0A04020102020204" pitchFamily="34" charset="0"/>
              </a:rPr>
              <a:t>$90,700</a:t>
            </a:r>
            <a:endParaRPr lang="en-US" sz="2800" u="sng" dirty="0">
              <a:latin typeface="Arial Black" panose="020B0A04020102020204" pitchFamily="34" charset="0"/>
            </a:endParaRPr>
          </a:p>
          <a:p>
            <a:r>
              <a:rPr lang="en-US" sz="2800" dirty="0" smtClean="0">
                <a:solidFill>
                  <a:srgbClr val="FF0000"/>
                </a:solidFill>
                <a:latin typeface="Arial Black" panose="020B0A04020102020204" pitchFamily="34" charset="0"/>
              </a:rPr>
              <a:t>		FUNDS </a:t>
            </a:r>
            <a:r>
              <a:rPr lang="en-US" sz="2800" dirty="0">
                <a:solidFill>
                  <a:srgbClr val="FF0000"/>
                </a:solidFill>
                <a:latin typeface="Arial Black" panose="020B0A04020102020204" pitchFamily="34" charset="0"/>
              </a:rPr>
              <a:t>NEEDED </a:t>
            </a:r>
            <a:r>
              <a:rPr lang="en-US" sz="2800" dirty="0" smtClean="0">
                <a:solidFill>
                  <a:srgbClr val="FF0000"/>
                </a:solidFill>
                <a:latin typeface="Arial Black" panose="020B0A04020102020204" pitchFamily="34" charset="0"/>
              </a:rPr>
              <a:t>FOR </a:t>
            </a:r>
            <a:r>
              <a:rPr lang="en-US" sz="2800" dirty="0">
                <a:solidFill>
                  <a:srgbClr val="FF0000"/>
                </a:solidFill>
                <a:latin typeface="Arial Black" panose="020B0A04020102020204" pitchFamily="34" charset="0"/>
              </a:rPr>
              <a:t>2015/16		</a:t>
            </a:r>
            <a:r>
              <a:rPr lang="en-US" sz="2800" dirty="0" smtClean="0">
                <a:solidFill>
                  <a:srgbClr val="FF0000"/>
                </a:solidFill>
                <a:latin typeface="Arial Black" panose="020B0A04020102020204" pitchFamily="34" charset="0"/>
              </a:rPr>
              <a:t> $</a:t>
            </a:r>
            <a:r>
              <a:rPr lang="en-US" sz="2800" dirty="0">
                <a:solidFill>
                  <a:srgbClr val="FF0000"/>
                </a:solidFill>
                <a:latin typeface="Arial Black" panose="020B0A04020102020204" pitchFamily="34" charset="0"/>
              </a:rPr>
              <a:t>20,000</a:t>
            </a:r>
          </a:p>
          <a:p>
            <a:pPr algn="ctr"/>
            <a:endParaRPr lang="en-US" sz="3600" dirty="0" smtClean="0">
              <a:latin typeface="Arial Black" panose="020B0A04020102020204" pitchFamily="34" charset="0"/>
            </a:endParaRPr>
          </a:p>
          <a:p>
            <a:pPr algn="ctr"/>
            <a:r>
              <a:rPr lang="en-US" sz="3600" dirty="0" smtClean="0">
                <a:latin typeface="Arial Black" panose="020B0A04020102020204" pitchFamily="34" charset="0"/>
              </a:rPr>
              <a:t>ONE TIME NEED FOR 2015         $28,513</a:t>
            </a:r>
            <a:endParaRPr lang="en-US" sz="36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2703931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3536"/>
            <a:ext cx="12192000" cy="642903"/>
          </a:xfrm>
        </p:spPr>
        <p:txBody>
          <a:bodyPr>
            <a:noAutofit/>
          </a:bodyPr>
          <a:lstStyle/>
          <a:p>
            <a:pPr algn="ctr"/>
            <a:r>
              <a:rPr lang="en-US" sz="3600" dirty="0">
                <a:solidFill>
                  <a:srgbClr val="FF0000"/>
                </a:solidFill>
                <a:latin typeface="Arial Black" panose="020B0A04020102020204" pitchFamily="34" charset="0"/>
              </a:rPr>
              <a:t>OPERATIONAL COST </a:t>
            </a:r>
            <a:r>
              <a:rPr lang="en-US" sz="3600" dirty="0" smtClean="0">
                <a:solidFill>
                  <a:srgbClr val="FF0000"/>
                </a:solidFill>
                <a:latin typeface="Arial Black" panose="020B0A04020102020204" pitchFamily="34" charset="0"/>
              </a:rPr>
              <a:t>2015</a:t>
            </a:r>
            <a:br>
              <a:rPr lang="en-US" sz="3600" dirty="0" smtClean="0">
                <a:solidFill>
                  <a:srgbClr val="FF0000"/>
                </a:solidFill>
                <a:latin typeface="Arial Black" panose="020B0A04020102020204" pitchFamily="34" charset="0"/>
              </a:rPr>
            </a:br>
            <a:endParaRPr lang="en-US" sz="3600" dirty="0">
              <a:solidFill>
                <a:srgbClr val="FF0000"/>
              </a:solidFill>
            </a:endParaRPr>
          </a:p>
        </p:txBody>
      </p:sp>
      <p:sp>
        <p:nvSpPr>
          <p:cNvPr id="3" name="Content Placeholder 2"/>
          <p:cNvSpPr>
            <a:spLocks noGrp="1"/>
          </p:cNvSpPr>
          <p:nvPr>
            <p:ph idx="1"/>
          </p:nvPr>
        </p:nvSpPr>
        <p:spPr>
          <a:xfrm>
            <a:off x="0" y="727844"/>
            <a:ext cx="12192000" cy="642903"/>
          </a:xfrm>
        </p:spPr>
        <p:txBody>
          <a:bodyPr>
            <a:normAutofit/>
          </a:bodyPr>
          <a:lstStyle/>
          <a:p>
            <a:pPr marL="0" indent="0" algn="ctr">
              <a:buNone/>
            </a:pPr>
            <a:r>
              <a:rPr lang="en-US" sz="3200" b="1" dirty="0" smtClean="0">
                <a:latin typeface="Arial Black" panose="020B0A04020102020204" pitchFamily="34" charset="0"/>
              </a:rPr>
              <a:t>FINANCIAL STATEMENT</a:t>
            </a:r>
            <a:endParaRPr lang="en-US" sz="3200" b="1" dirty="0">
              <a:latin typeface="Arial Black" panose="020B0A04020102020204" pitchFamily="34" charset="0"/>
            </a:endParaRPr>
          </a:p>
        </p:txBody>
      </p:sp>
      <p:sp>
        <p:nvSpPr>
          <p:cNvPr id="5" name="TextBox 4"/>
          <p:cNvSpPr txBox="1"/>
          <p:nvPr/>
        </p:nvSpPr>
        <p:spPr>
          <a:xfrm>
            <a:off x="278642" y="1395410"/>
            <a:ext cx="5248700" cy="4031873"/>
          </a:xfrm>
          <a:prstGeom prst="rect">
            <a:avLst/>
          </a:prstGeom>
          <a:noFill/>
        </p:spPr>
        <p:txBody>
          <a:bodyPr wrap="square" rtlCol="0">
            <a:spAutoFit/>
          </a:bodyPr>
          <a:lstStyle/>
          <a:p>
            <a:pPr algn="ctr"/>
            <a:r>
              <a:rPr lang="en-US" sz="3200" b="1" dirty="0" smtClean="0">
                <a:latin typeface="Arial Black" panose="020B0A04020102020204" pitchFamily="34" charset="0"/>
              </a:rPr>
              <a:t>JULY 2015 SUMMARY</a:t>
            </a:r>
          </a:p>
          <a:p>
            <a:endParaRPr lang="en-US" sz="3200" dirty="0"/>
          </a:p>
          <a:p>
            <a:r>
              <a:rPr lang="en-US" sz="3200" b="1" dirty="0" smtClean="0"/>
              <a:t>Batam Bible College	$4825</a:t>
            </a:r>
          </a:p>
          <a:p>
            <a:endParaRPr lang="en-US" sz="3200" b="1" dirty="0" smtClean="0"/>
          </a:p>
          <a:p>
            <a:r>
              <a:rPr lang="en-US" sz="3200" b="1" dirty="0" smtClean="0"/>
              <a:t>Mission Teams		  $</a:t>
            </a:r>
            <a:r>
              <a:rPr lang="en-US" sz="3200" b="1" dirty="0"/>
              <a:t>505</a:t>
            </a:r>
          </a:p>
          <a:p>
            <a:r>
              <a:rPr lang="en-US" sz="3200" b="1" dirty="0"/>
              <a:t>	</a:t>
            </a:r>
            <a:endParaRPr lang="en-US" sz="3200" b="1" dirty="0" smtClean="0"/>
          </a:p>
          <a:p>
            <a:r>
              <a:rPr lang="en-US" sz="3200" b="1" dirty="0" smtClean="0"/>
              <a:t>Winston </a:t>
            </a:r>
            <a:r>
              <a:rPr lang="en-US" sz="3200" b="1" dirty="0"/>
              <a:t>Bolt 		$2552</a:t>
            </a:r>
          </a:p>
          <a:p>
            <a:r>
              <a:rPr lang="en-US" sz="3200" b="1" dirty="0" smtClean="0"/>
              <a:t> </a:t>
            </a:r>
            <a:endParaRPr lang="en-US" sz="3200" b="1" dirty="0"/>
          </a:p>
        </p:txBody>
      </p:sp>
      <p:sp>
        <p:nvSpPr>
          <p:cNvPr id="6" name="TextBox 5"/>
          <p:cNvSpPr txBox="1"/>
          <p:nvPr/>
        </p:nvSpPr>
        <p:spPr>
          <a:xfrm>
            <a:off x="6246125" y="1396325"/>
            <a:ext cx="5627427" cy="5016758"/>
          </a:xfrm>
          <a:prstGeom prst="rect">
            <a:avLst/>
          </a:prstGeom>
          <a:noFill/>
        </p:spPr>
        <p:txBody>
          <a:bodyPr wrap="square" rtlCol="0">
            <a:spAutoFit/>
          </a:bodyPr>
          <a:lstStyle/>
          <a:p>
            <a:pPr algn="ctr"/>
            <a:r>
              <a:rPr lang="en-US" sz="3200" b="1" dirty="0" smtClean="0">
                <a:latin typeface="Arial Black" panose="020B0A04020102020204" pitchFamily="34" charset="0"/>
              </a:rPr>
              <a:t>FUNDS NEEDED FOR   </a:t>
            </a:r>
          </a:p>
          <a:p>
            <a:pPr algn="ctr"/>
            <a:r>
              <a:rPr lang="en-US" sz="3200" b="1" dirty="0" smtClean="0">
                <a:latin typeface="Arial Black" panose="020B0A04020102020204" pitchFamily="34" charset="0"/>
              </a:rPr>
              <a:t>Sept. – Dec.</a:t>
            </a:r>
          </a:p>
          <a:p>
            <a:r>
              <a:rPr lang="en-US" sz="3200" b="1" dirty="0" smtClean="0">
                <a:solidFill>
                  <a:srgbClr val="FF0000"/>
                </a:solidFill>
              </a:rPr>
              <a:t>Batam Bible College      $19,201</a:t>
            </a:r>
          </a:p>
          <a:p>
            <a:endParaRPr lang="en-US" sz="3200" b="1" dirty="0">
              <a:solidFill>
                <a:srgbClr val="FF0000"/>
              </a:solidFill>
            </a:endParaRPr>
          </a:p>
          <a:p>
            <a:r>
              <a:rPr lang="en-US" sz="3200" b="1" dirty="0" smtClean="0">
                <a:solidFill>
                  <a:srgbClr val="FF0000"/>
                </a:solidFill>
              </a:rPr>
              <a:t>Mission Teams     	   $9,312</a:t>
            </a:r>
          </a:p>
          <a:p>
            <a:endParaRPr lang="en-US" sz="3200" b="1" dirty="0">
              <a:solidFill>
                <a:srgbClr val="FF0000"/>
              </a:solidFill>
            </a:endParaRPr>
          </a:p>
          <a:p>
            <a:r>
              <a:rPr lang="en-US" sz="3200" b="1" dirty="0" smtClean="0">
                <a:solidFill>
                  <a:srgbClr val="FF0000"/>
                </a:solidFill>
              </a:rPr>
              <a:t>Winston </a:t>
            </a:r>
            <a:r>
              <a:rPr lang="en-US" sz="3200" b="1" dirty="0">
                <a:solidFill>
                  <a:srgbClr val="FF0000"/>
                </a:solidFill>
              </a:rPr>
              <a:t>Bolt                   </a:t>
            </a:r>
            <a:r>
              <a:rPr lang="en-US" sz="3200" b="1" dirty="0" smtClean="0">
                <a:solidFill>
                  <a:srgbClr val="FF0000"/>
                </a:solidFill>
              </a:rPr>
              <a:t>  $9,400</a:t>
            </a:r>
          </a:p>
          <a:p>
            <a:endParaRPr lang="en-US" sz="3200" b="1" dirty="0"/>
          </a:p>
          <a:p>
            <a:endParaRPr lang="en-US" sz="3200" b="1" dirty="0"/>
          </a:p>
          <a:p>
            <a:endParaRPr lang="en-US" sz="3200" b="1" dirty="0"/>
          </a:p>
        </p:txBody>
      </p:sp>
      <p:sp>
        <p:nvSpPr>
          <p:cNvPr id="7" name="TextBox 6"/>
          <p:cNvSpPr txBox="1"/>
          <p:nvPr/>
        </p:nvSpPr>
        <p:spPr>
          <a:xfrm>
            <a:off x="0" y="5110561"/>
            <a:ext cx="12192000" cy="2123658"/>
          </a:xfrm>
          <a:prstGeom prst="rect">
            <a:avLst/>
          </a:prstGeom>
          <a:noFill/>
        </p:spPr>
        <p:txBody>
          <a:bodyPr wrap="square" rtlCol="0">
            <a:spAutoFit/>
          </a:bodyPr>
          <a:lstStyle/>
          <a:p>
            <a:pPr algn="ctr"/>
            <a:r>
              <a:rPr lang="en-US" sz="3200" b="1" dirty="0" smtClean="0">
                <a:solidFill>
                  <a:srgbClr val="00B050"/>
                </a:solidFill>
              </a:rPr>
              <a:t>Golf Course Road church of Christ</a:t>
            </a:r>
          </a:p>
          <a:p>
            <a:pPr algn="ctr"/>
            <a:r>
              <a:rPr lang="en-US" sz="3200" b="1" dirty="0" smtClean="0">
                <a:solidFill>
                  <a:srgbClr val="00B050"/>
                </a:solidFill>
              </a:rPr>
              <a:t>3500 </a:t>
            </a:r>
            <a:r>
              <a:rPr lang="en-US" sz="3200" b="1" dirty="0">
                <a:solidFill>
                  <a:srgbClr val="00B050"/>
                </a:solidFill>
              </a:rPr>
              <a:t>W. Golf Course Road </a:t>
            </a:r>
          </a:p>
          <a:p>
            <a:pPr algn="ctr"/>
            <a:r>
              <a:rPr lang="en-US" sz="3200" b="1" dirty="0" smtClean="0">
                <a:solidFill>
                  <a:srgbClr val="00B050"/>
                </a:solidFill>
              </a:rPr>
              <a:t>Midland</a:t>
            </a:r>
            <a:r>
              <a:rPr lang="en-US" sz="3200" b="1" dirty="0">
                <a:solidFill>
                  <a:srgbClr val="00B050"/>
                </a:solidFill>
              </a:rPr>
              <a:t>, TX 79703</a:t>
            </a:r>
          </a:p>
          <a:p>
            <a:endParaRPr lang="en-US" dirty="0" smtClean="0"/>
          </a:p>
          <a:p>
            <a:endParaRPr lang="en-US" dirty="0"/>
          </a:p>
        </p:txBody>
      </p:sp>
      <p:sp>
        <p:nvSpPr>
          <p:cNvPr id="8" name="TextBox 7"/>
          <p:cNvSpPr txBox="1"/>
          <p:nvPr/>
        </p:nvSpPr>
        <p:spPr>
          <a:xfrm>
            <a:off x="1407426" y="5134895"/>
            <a:ext cx="1906705" cy="584775"/>
          </a:xfrm>
          <a:prstGeom prst="rect">
            <a:avLst/>
          </a:prstGeom>
          <a:noFill/>
        </p:spPr>
        <p:txBody>
          <a:bodyPr wrap="square" rtlCol="0">
            <a:spAutoFit/>
          </a:bodyPr>
          <a:lstStyle/>
          <a:p>
            <a:r>
              <a:rPr lang="en-US" sz="3200" b="1" dirty="0" smtClean="0">
                <a:solidFill>
                  <a:srgbClr val="00B050"/>
                </a:solidFill>
              </a:rPr>
              <a:t>SEND TO:</a:t>
            </a:r>
            <a:endParaRPr lang="en-US" sz="3200" dirty="0">
              <a:solidFill>
                <a:srgbClr val="00B050"/>
              </a:solidFill>
            </a:endParaRPr>
          </a:p>
        </p:txBody>
      </p:sp>
      <p:cxnSp>
        <p:nvCxnSpPr>
          <p:cNvPr id="12" name="Straight Connector 11"/>
          <p:cNvCxnSpPr/>
          <p:nvPr/>
        </p:nvCxnSpPr>
        <p:spPr>
          <a:xfrm flipV="1">
            <a:off x="6246125" y="4626591"/>
            <a:ext cx="5490950" cy="27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00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b="1" dirty="0">
                <a:solidFill>
                  <a:srgbClr val="C00000"/>
                </a:solidFill>
                <a:latin typeface="Arial Black" panose="020B0A04020102020204" pitchFamily="34" charset="0"/>
              </a:rPr>
              <a:t>THANK </a:t>
            </a:r>
            <a:r>
              <a:rPr lang="en-US" b="1" dirty="0" smtClean="0">
                <a:solidFill>
                  <a:srgbClr val="C00000"/>
                </a:solidFill>
                <a:latin typeface="Arial Black" panose="020B0A04020102020204" pitchFamily="34" charset="0"/>
              </a:rPr>
              <a:t>YOU!</a:t>
            </a:r>
            <a:endParaRPr lang="en-US" b="1" dirty="0">
              <a:solidFill>
                <a:srgbClr val="C00000"/>
              </a:solidFill>
              <a:latin typeface="Arial Black" panose="020B0A040201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705" b="6800"/>
          <a:stretch/>
        </p:blipFill>
        <p:spPr>
          <a:xfrm>
            <a:off x="121240" y="1325563"/>
            <a:ext cx="3539011" cy="4405052"/>
          </a:xfrm>
          <a:prstGeom prst="rect">
            <a:avLst/>
          </a:prstGeom>
        </p:spPr>
      </p:pic>
      <p:sp>
        <p:nvSpPr>
          <p:cNvPr id="5" name="TextBox 4"/>
          <p:cNvSpPr txBox="1"/>
          <p:nvPr/>
        </p:nvSpPr>
        <p:spPr>
          <a:xfrm>
            <a:off x="3781490" y="1325563"/>
            <a:ext cx="8329684" cy="4893647"/>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Lusi and I offer our deepest thanks to you and to our Lord for all that you and God have done for us.   </a:t>
            </a:r>
          </a:p>
          <a:p>
            <a:endParaRPr lang="en-US" sz="4000" dirty="0">
              <a:latin typeface="Arial" panose="020B0604020202020204" pitchFamily="34" charset="0"/>
              <a:cs typeface="Arial" panose="020B0604020202020204" pitchFamily="34" charset="0"/>
            </a:endParaRPr>
          </a:p>
          <a:p>
            <a:r>
              <a:rPr lang="en-US" sz="4000" dirty="0" smtClean="0">
                <a:latin typeface="Arial" panose="020B0604020202020204" pitchFamily="34" charset="0"/>
                <a:cs typeface="Arial" panose="020B0604020202020204" pitchFamily="34" charset="0"/>
              </a:rPr>
              <a:t>For your faithful support, prayers and encouragement.</a:t>
            </a:r>
          </a:p>
          <a:p>
            <a:r>
              <a:rPr lang="en-US" sz="3200" dirty="0" smtClean="0">
                <a:latin typeface="Arial" panose="020B0604020202020204" pitchFamily="34" charset="0"/>
                <a:cs typeface="Arial" panose="020B0604020202020204" pitchFamily="34" charset="0"/>
              </a:rPr>
              <a:t>                        </a:t>
            </a:r>
          </a:p>
          <a:p>
            <a:pPr algn="ctr"/>
            <a:r>
              <a:rPr lang="en-US" sz="4000" b="1" dirty="0" smtClean="0">
                <a:solidFill>
                  <a:schemeClr val="accent1"/>
                </a:solidFill>
                <a:latin typeface="Arial Black" panose="020B0A04020102020204" pitchFamily="34" charset="0"/>
                <a:cs typeface="Times New Roman" panose="02020603050405020304" pitchFamily="18" charset="0"/>
              </a:rPr>
              <a:t>God Bless </a:t>
            </a:r>
            <a:r>
              <a:rPr lang="en-US" sz="4000" b="1" dirty="0">
                <a:solidFill>
                  <a:schemeClr val="accent1"/>
                </a:solidFill>
                <a:latin typeface="Arial Black" panose="020B0A04020102020204" pitchFamily="34" charset="0"/>
                <a:cs typeface="Times New Roman" panose="02020603050405020304" pitchFamily="18" charset="0"/>
              </a:rPr>
              <a:t>Y</a:t>
            </a:r>
            <a:r>
              <a:rPr lang="en-US" sz="4000" b="1" dirty="0" smtClean="0">
                <a:solidFill>
                  <a:schemeClr val="accent1"/>
                </a:solidFill>
                <a:latin typeface="Arial Black" panose="020B0A04020102020204" pitchFamily="34" charset="0"/>
                <a:cs typeface="Times New Roman" panose="02020603050405020304" pitchFamily="18" charset="0"/>
              </a:rPr>
              <a:t>ou All</a:t>
            </a:r>
            <a:endParaRPr lang="en-US" sz="4000" b="1" dirty="0">
              <a:solidFill>
                <a:schemeClr val="accent1"/>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1787745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GCR</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Pak Winston,</a:t>
            </a:r>
          </a:p>
          <a:p>
            <a:pPr marL="0" indent="0">
              <a:buNone/>
            </a:pPr>
            <a:endParaRPr lang="en-US" dirty="0" smtClean="0"/>
          </a:p>
          <a:p>
            <a:pPr marL="0" indent="0">
              <a:buNone/>
            </a:pPr>
            <a:r>
              <a:rPr lang="en-US" dirty="0" smtClean="0"/>
              <a:t>Thank </a:t>
            </a:r>
            <a:r>
              <a:rPr lang="en-US" dirty="0"/>
              <a:t>you for the note and I can understand right now. The key point is we have to use money more wisdom on our budget in 2016 and recognize the boundaries of it. We appreciate of your efforts to cover the budget for this year and help you in a fervent praying so that God open the door of heart of brethren there to help.</a:t>
            </a:r>
          </a:p>
          <a:p>
            <a:pPr marL="0" indent="0">
              <a:buNone/>
            </a:pPr>
            <a:r>
              <a:rPr lang="en-US" dirty="0"/>
              <a:t/>
            </a:r>
            <a:br>
              <a:rPr lang="en-US" dirty="0"/>
            </a:br>
            <a:r>
              <a:rPr lang="en-US" dirty="0" smtClean="0"/>
              <a:t>Thanks</a:t>
            </a:r>
            <a:r>
              <a:rPr lang="en-US" dirty="0"/>
              <a:t>,</a:t>
            </a:r>
          </a:p>
          <a:p>
            <a:pPr marL="0" indent="0">
              <a:buNone/>
            </a:pPr>
            <a:r>
              <a:rPr lang="en-US" dirty="0"/>
              <a:t>Herbin</a:t>
            </a:r>
          </a:p>
          <a:p>
            <a:endParaRPr lang="en-US" dirty="0"/>
          </a:p>
        </p:txBody>
      </p:sp>
    </p:spTree>
    <p:extLst>
      <p:ext uri="{BB962C8B-B14F-4D97-AF65-F5344CB8AC3E}">
        <p14:creationId xmlns:p14="http://schemas.microsoft.com/office/powerpoint/2010/main" val="472428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09333"/>
            <a:ext cx="12192000" cy="1157198"/>
          </a:xfrm>
        </p:spPr>
        <p:txBody>
          <a:bodyPr/>
          <a:lstStyle/>
          <a:p>
            <a:r>
              <a:rPr lang="en-US" b="1" dirty="0" smtClean="0">
                <a:solidFill>
                  <a:srgbClr val="C00000"/>
                </a:solidFill>
                <a:latin typeface="Arial Black" panose="020B0A04020102020204" pitchFamily="34" charset="0"/>
                <a:cs typeface="Times New Roman" panose="02020603050405020304" pitchFamily="18" charset="0"/>
              </a:rPr>
              <a:t>MISSION INDONESIA</a:t>
            </a:r>
            <a:endParaRPr lang="en-US" b="1" dirty="0">
              <a:solidFill>
                <a:srgbClr val="C00000"/>
              </a:solidFill>
              <a:latin typeface="Arial Black" panose="020B0A04020102020204" pitchFamily="34" charset="0"/>
              <a:cs typeface="Times New Roman" panose="02020603050405020304" pitchFamily="18" charset="0"/>
            </a:endParaRPr>
          </a:p>
        </p:txBody>
      </p:sp>
      <p:sp>
        <p:nvSpPr>
          <p:cNvPr id="3" name="Subtitle 2"/>
          <p:cNvSpPr>
            <a:spLocks noGrp="1"/>
          </p:cNvSpPr>
          <p:nvPr>
            <p:ph type="subTitle" idx="1"/>
          </p:nvPr>
        </p:nvSpPr>
        <p:spPr>
          <a:xfrm>
            <a:off x="0" y="4093265"/>
            <a:ext cx="12192000" cy="2985086"/>
          </a:xfrm>
        </p:spPr>
        <p:txBody>
          <a:bodyPr>
            <a:normAutofit/>
          </a:bodyPr>
          <a:lstStyle/>
          <a:p>
            <a:r>
              <a:rPr lang="en-US" sz="5400" b="1" dirty="0" smtClean="0">
                <a:latin typeface="Times New Roman" panose="02020603050405020304" pitchFamily="18" charset="0"/>
                <a:cs typeface="Times New Roman" panose="02020603050405020304" pitchFamily="18" charset="0"/>
              </a:rPr>
              <a:t>The Biblical Method                              For Fulfilling The Vision Is</a:t>
            </a:r>
          </a:p>
          <a:p>
            <a:r>
              <a:rPr lang="en-US" sz="5400" b="1" dirty="0" smtClean="0">
                <a:latin typeface="Times New Roman" panose="02020603050405020304" pitchFamily="18" charset="0"/>
                <a:cs typeface="Times New Roman" panose="02020603050405020304" pitchFamily="18" charset="0"/>
              </a:rPr>
              <a:t>Matthew 28:18-20</a:t>
            </a:r>
            <a:r>
              <a:rPr lang="en-US" sz="5400" b="1" dirty="0">
                <a:latin typeface="Times New Roman" panose="02020603050405020304" pitchFamily="18" charset="0"/>
                <a:cs typeface="Times New Roman" panose="02020603050405020304" pitchFamily="18" charset="0"/>
              </a:rPr>
              <a:t>; </a:t>
            </a:r>
            <a:r>
              <a:rPr lang="en-US" sz="5400" b="1" dirty="0" smtClean="0">
                <a:latin typeface="Times New Roman" panose="02020603050405020304" pitchFamily="18" charset="0"/>
                <a:cs typeface="Times New Roman" panose="02020603050405020304" pitchFamily="18" charset="0"/>
              </a:rPr>
              <a:t>4:19</a:t>
            </a:r>
            <a:endParaRPr lang="en-US" sz="54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0800000" flipV="1">
            <a:off x="8359583" y="1063892"/>
            <a:ext cx="3640248" cy="273018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0670" y="1063892"/>
            <a:ext cx="3590658" cy="2692994"/>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90306" y="1101084"/>
            <a:ext cx="3592520" cy="2692994"/>
          </a:xfrm>
          <a:prstGeom prst="rect">
            <a:avLst/>
          </a:prstGeom>
        </p:spPr>
      </p:pic>
      <p:sp>
        <p:nvSpPr>
          <p:cNvPr id="9" name="TextBox 8"/>
          <p:cNvSpPr txBox="1"/>
          <p:nvPr/>
        </p:nvSpPr>
        <p:spPr>
          <a:xfrm>
            <a:off x="190306" y="3872914"/>
            <a:ext cx="291079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329326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0377"/>
            <a:ext cx="10515600" cy="1325563"/>
          </a:xfrm>
        </p:spPr>
        <p:txBody>
          <a:bodyPr>
            <a:normAutofit/>
          </a:bodyPr>
          <a:lstStyle/>
          <a:p>
            <a:pPr algn="ctr"/>
            <a:r>
              <a:rPr lang="en-US" sz="4800" b="1" dirty="0">
                <a:solidFill>
                  <a:srgbClr val="C00000"/>
                </a:solidFill>
                <a:latin typeface="Arial Black" panose="020B0A04020102020204" pitchFamily="34" charset="0"/>
                <a:cs typeface="Times New Roman" panose="02020603050405020304" pitchFamily="18" charset="0"/>
              </a:rPr>
              <a:t>MISSION INDONESIA</a:t>
            </a:r>
            <a:endParaRPr lang="en-US" sz="4800" dirty="0"/>
          </a:p>
        </p:txBody>
      </p:sp>
      <p:pic>
        <p:nvPicPr>
          <p:cNvPr id="6" name="Picture 1" descr="map indoneisa1.JPG"/>
          <p:cNvPicPr>
            <a:picLocks noGrp="1" noChangeAspect="1" noChangeArrowheads="1"/>
          </p:cNvPicPr>
          <p:nvPr>
            <p:ph idx="1"/>
          </p:nvPr>
        </p:nvPicPr>
        <p:blipFill rotWithShape="1">
          <a:blip r:embed="rId3" cstate="print"/>
          <a:srcRect l="2114" t="33687" r="1043" b="13481"/>
          <a:stretch/>
        </p:blipFill>
        <p:spPr bwMode="auto">
          <a:xfrm>
            <a:off x="201929" y="2074537"/>
            <a:ext cx="11788138" cy="4812532"/>
          </a:xfrm>
          <a:prstGeom prst="rect">
            <a:avLst/>
          </a:prstGeom>
          <a:noFill/>
          <a:ln w="12700">
            <a:solidFill>
              <a:schemeClr val="tx1"/>
            </a:solidFill>
            <a:miter lim="800000"/>
            <a:headEnd/>
            <a:tailEnd/>
          </a:ln>
        </p:spPr>
      </p:pic>
      <p:sp>
        <p:nvSpPr>
          <p:cNvPr id="7" name="5-Point Star 6"/>
          <p:cNvSpPr/>
          <p:nvPr/>
        </p:nvSpPr>
        <p:spPr>
          <a:xfrm>
            <a:off x="9221273" y="4157729"/>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5-Point Star 7"/>
          <p:cNvSpPr/>
          <p:nvPr/>
        </p:nvSpPr>
        <p:spPr>
          <a:xfrm>
            <a:off x="1159100" y="3052293"/>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5-Point Star 8"/>
          <p:cNvSpPr/>
          <p:nvPr/>
        </p:nvSpPr>
        <p:spPr>
          <a:xfrm>
            <a:off x="6372898" y="4751125"/>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p:cNvSpPr/>
          <p:nvPr/>
        </p:nvSpPr>
        <p:spPr>
          <a:xfrm>
            <a:off x="2829060" y="5048519"/>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5-Point Star 10"/>
          <p:cNvSpPr/>
          <p:nvPr/>
        </p:nvSpPr>
        <p:spPr>
          <a:xfrm>
            <a:off x="4467356" y="5569703"/>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5-Point Star 11"/>
          <p:cNvSpPr/>
          <p:nvPr/>
        </p:nvSpPr>
        <p:spPr>
          <a:xfrm>
            <a:off x="2063925" y="3936703"/>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p:nvSpPr>
        <p:spPr>
          <a:xfrm>
            <a:off x="8508642" y="4649139"/>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5-Point Star 14"/>
          <p:cNvSpPr/>
          <p:nvPr/>
        </p:nvSpPr>
        <p:spPr>
          <a:xfrm>
            <a:off x="10315761" y="4696431"/>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5-Point Star 15"/>
          <p:cNvSpPr/>
          <p:nvPr/>
        </p:nvSpPr>
        <p:spPr>
          <a:xfrm>
            <a:off x="11353799" y="4563218"/>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5-Point Star 16"/>
          <p:cNvSpPr/>
          <p:nvPr/>
        </p:nvSpPr>
        <p:spPr>
          <a:xfrm>
            <a:off x="10315761" y="4300499"/>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5-Point Star 17"/>
          <p:cNvSpPr/>
          <p:nvPr/>
        </p:nvSpPr>
        <p:spPr>
          <a:xfrm>
            <a:off x="4143441" y="3861573"/>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5-Point Star 18"/>
          <p:cNvSpPr/>
          <p:nvPr/>
        </p:nvSpPr>
        <p:spPr>
          <a:xfrm>
            <a:off x="4370765" y="3915175"/>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5-Point Star 19"/>
          <p:cNvSpPr/>
          <p:nvPr/>
        </p:nvSpPr>
        <p:spPr>
          <a:xfrm>
            <a:off x="4212871" y="4036573"/>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p:nvPr/>
        </p:nvSpPr>
        <p:spPr>
          <a:xfrm>
            <a:off x="4598089" y="3951725"/>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5-Point Star 21"/>
          <p:cNvSpPr/>
          <p:nvPr/>
        </p:nvSpPr>
        <p:spPr>
          <a:xfrm>
            <a:off x="3930339" y="3936703"/>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 y="912471"/>
            <a:ext cx="12191999" cy="1077218"/>
          </a:xfrm>
          <a:prstGeom prst="rect">
            <a:avLst/>
          </a:prstGeom>
        </p:spPr>
        <p:txBody>
          <a:bodyPr wrap="square">
            <a:spAutoFit/>
          </a:bodyPr>
          <a:lstStyle/>
          <a:p>
            <a:pPr algn="ctr"/>
            <a:r>
              <a:rPr lang="en-US" sz="3200" b="1" dirty="0" smtClean="0">
                <a:solidFill>
                  <a:srgbClr val="FF0000"/>
                </a:solidFill>
                <a:latin typeface="Arial Black" pitchFamily="34" charset="0"/>
              </a:rPr>
              <a:t>63 </a:t>
            </a:r>
            <a:r>
              <a:rPr lang="en-US" sz="3200" b="1" dirty="0">
                <a:latin typeface="Arial Black" pitchFamily="34" charset="0"/>
              </a:rPr>
              <a:t>CHURCHES  </a:t>
            </a:r>
            <a:r>
              <a:rPr lang="en-US" sz="3200" b="1" dirty="0" smtClean="0">
                <a:latin typeface="Arial Black" pitchFamily="34" charset="0"/>
              </a:rPr>
              <a:t>PLANTED </a:t>
            </a:r>
          </a:p>
          <a:p>
            <a:pPr algn="ctr"/>
            <a:r>
              <a:rPr lang="en-US" sz="3200" b="1" dirty="0" smtClean="0">
                <a:solidFill>
                  <a:srgbClr val="FF0000"/>
                </a:solidFill>
                <a:latin typeface="Arial Black" pitchFamily="34" charset="0"/>
              </a:rPr>
              <a:t>1600+++ </a:t>
            </a:r>
            <a:r>
              <a:rPr lang="en-US" sz="3200" b="1" dirty="0">
                <a:latin typeface="Arial Black" pitchFamily="34" charset="0"/>
              </a:rPr>
              <a:t>BAPTIZED SINCE 2000</a:t>
            </a:r>
          </a:p>
        </p:txBody>
      </p:sp>
      <p:sp>
        <p:nvSpPr>
          <p:cNvPr id="24" name="5-Point Star 23"/>
          <p:cNvSpPr/>
          <p:nvPr/>
        </p:nvSpPr>
        <p:spPr>
          <a:xfrm>
            <a:off x="4009286" y="4045394"/>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5-Point Star 24"/>
          <p:cNvSpPr/>
          <p:nvPr/>
        </p:nvSpPr>
        <p:spPr>
          <a:xfrm>
            <a:off x="2119732" y="4132029"/>
            <a:ext cx="193182" cy="1803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976535" y="6070027"/>
            <a:ext cx="1424962" cy="369332"/>
          </a:xfrm>
          <a:prstGeom prst="rect">
            <a:avLst/>
          </a:prstGeom>
          <a:noFill/>
        </p:spPr>
        <p:txBody>
          <a:bodyPr wrap="square" rtlCol="0">
            <a:spAutoFit/>
          </a:bodyPr>
          <a:lstStyle/>
          <a:p>
            <a:r>
              <a:rPr lang="en-US" b="1" dirty="0" smtClean="0">
                <a:solidFill>
                  <a:srgbClr val="FF0000"/>
                </a:solidFill>
              </a:rPr>
              <a:t>141 MILLION</a:t>
            </a:r>
            <a:endParaRPr lang="en-US" b="1" dirty="0">
              <a:solidFill>
                <a:srgbClr val="FF0000"/>
              </a:solidFill>
            </a:endParaRPr>
          </a:p>
        </p:txBody>
      </p:sp>
      <p:sp>
        <p:nvSpPr>
          <p:cNvPr id="4" name="TextBox 3"/>
          <p:cNvSpPr txBox="1"/>
          <p:nvPr/>
        </p:nvSpPr>
        <p:spPr>
          <a:xfrm>
            <a:off x="1905698" y="4464473"/>
            <a:ext cx="1550329" cy="369332"/>
          </a:xfrm>
          <a:prstGeom prst="rect">
            <a:avLst/>
          </a:prstGeom>
          <a:noFill/>
        </p:spPr>
        <p:txBody>
          <a:bodyPr wrap="square" rtlCol="0">
            <a:spAutoFit/>
          </a:bodyPr>
          <a:lstStyle/>
          <a:p>
            <a:r>
              <a:rPr lang="en-US" b="1" dirty="0" smtClean="0">
                <a:solidFill>
                  <a:srgbClr val="FF0000"/>
                </a:solidFill>
              </a:rPr>
              <a:t>50 MILLION</a:t>
            </a:r>
            <a:endParaRPr lang="en-US" b="1" dirty="0">
              <a:solidFill>
                <a:srgbClr val="FF0000"/>
              </a:solidFill>
            </a:endParaRPr>
          </a:p>
        </p:txBody>
      </p:sp>
      <p:sp>
        <p:nvSpPr>
          <p:cNvPr id="5" name="TextBox 4"/>
          <p:cNvSpPr txBox="1"/>
          <p:nvPr/>
        </p:nvSpPr>
        <p:spPr>
          <a:xfrm>
            <a:off x="4207681" y="4355916"/>
            <a:ext cx="1538716" cy="369332"/>
          </a:xfrm>
          <a:prstGeom prst="rect">
            <a:avLst/>
          </a:prstGeom>
          <a:noFill/>
        </p:spPr>
        <p:txBody>
          <a:bodyPr wrap="square" rtlCol="0">
            <a:spAutoFit/>
          </a:bodyPr>
          <a:lstStyle/>
          <a:p>
            <a:r>
              <a:rPr lang="en-US" b="1" dirty="0" smtClean="0">
                <a:solidFill>
                  <a:srgbClr val="FF0000"/>
                </a:solidFill>
              </a:rPr>
              <a:t>14 MILLION</a:t>
            </a:r>
            <a:endParaRPr lang="en-US" b="1" dirty="0">
              <a:solidFill>
                <a:srgbClr val="FF0000"/>
              </a:solidFill>
            </a:endParaRPr>
          </a:p>
        </p:txBody>
      </p:sp>
      <p:sp>
        <p:nvSpPr>
          <p:cNvPr id="13" name="TextBox 12"/>
          <p:cNvSpPr txBox="1"/>
          <p:nvPr/>
        </p:nvSpPr>
        <p:spPr>
          <a:xfrm>
            <a:off x="6969213" y="4480803"/>
            <a:ext cx="1338087" cy="369332"/>
          </a:xfrm>
          <a:prstGeom prst="rect">
            <a:avLst/>
          </a:prstGeom>
          <a:noFill/>
        </p:spPr>
        <p:txBody>
          <a:bodyPr wrap="square" rtlCol="0">
            <a:spAutoFit/>
          </a:bodyPr>
          <a:lstStyle/>
          <a:p>
            <a:r>
              <a:rPr lang="en-US" b="1" dirty="0" smtClean="0">
                <a:solidFill>
                  <a:srgbClr val="FF0000"/>
                </a:solidFill>
              </a:rPr>
              <a:t>18 MILLION</a:t>
            </a:r>
            <a:endParaRPr lang="en-US" b="1" dirty="0">
              <a:solidFill>
                <a:srgbClr val="FF0000"/>
              </a:solidFill>
            </a:endParaRPr>
          </a:p>
        </p:txBody>
      </p:sp>
      <p:sp>
        <p:nvSpPr>
          <p:cNvPr id="26" name="TextBox 25"/>
          <p:cNvSpPr txBox="1"/>
          <p:nvPr/>
        </p:nvSpPr>
        <p:spPr>
          <a:xfrm>
            <a:off x="9440861" y="5092363"/>
            <a:ext cx="1392072" cy="369332"/>
          </a:xfrm>
          <a:prstGeom prst="rect">
            <a:avLst/>
          </a:prstGeom>
          <a:noFill/>
        </p:spPr>
        <p:txBody>
          <a:bodyPr wrap="square" rtlCol="0">
            <a:spAutoFit/>
          </a:bodyPr>
          <a:lstStyle/>
          <a:p>
            <a:r>
              <a:rPr lang="en-US" b="1" dirty="0" smtClean="0">
                <a:solidFill>
                  <a:srgbClr val="FF0000"/>
                </a:solidFill>
              </a:rPr>
              <a:t>4 MILLION</a:t>
            </a:r>
            <a:endParaRPr lang="en-US" b="1" dirty="0">
              <a:solidFill>
                <a:srgbClr val="FF0000"/>
              </a:solidFill>
            </a:endParaRPr>
          </a:p>
        </p:txBody>
      </p:sp>
    </p:spTree>
    <p:extLst>
      <p:ext uri="{BB962C8B-B14F-4D97-AF65-F5344CB8AC3E}">
        <p14:creationId xmlns:p14="http://schemas.microsoft.com/office/powerpoint/2010/main" val="28957712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1069"/>
            <a:ext cx="12192000" cy="1166334"/>
          </a:xfrm>
        </p:spPr>
        <p:txBody>
          <a:bodyPr>
            <a:normAutofit fontScale="90000"/>
          </a:bodyPr>
          <a:lstStyle/>
          <a:p>
            <a:pPr algn="ctr"/>
            <a:r>
              <a:rPr lang="en-US" sz="5300" dirty="0">
                <a:solidFill>
                  <a:srgbClr val="C00000"/>
                </a:solidFill>
                <a:latin typeface="Arial Black" panose="020B0A04020102020204" pitchFamily="34" charset="0"/>
              </a:rPr>
              <a:t/>
            </a:r>
            <a:br>
              <a:rPr lang="en-US" sz="5300" dirty="0">
                <a:solidFill>
                  <a:srgbClr val="C00000"/>
                </a:solidFill>
                <a:latin typeface="Arial Black" panose="020B0A04020102020204" pitchFamily="34" charset="0"/>
              </a:rPr>
            </a:br>
            <a:r>
              <a:rPr lang="en-US" sz="5300" dirty="0" smtClean="0">
                <a:solidFill>
                  <a:srgbClr val="C00000"/>
                </a:solidFill>
                <a:latin typeface="Arial Black" panose="020B0A04020102020204" pitchFamily="34" charset="0"/>
              </a:rPr>
              <a:t>MISSION INDONESIA                 </a:t>
            </a:r>
            <a:r>
              <a:rPr lang="en-US" sz="6000" dirty="0">
                <a:solidFill>
                  <a:srgbClr val="C00000"/>
                </a:solidFill>
                <a:latin typeface="Arial Black" panose="020B0A04020102020204" pitchFamily="34" charset="0"/>
              </a:rPr>
              <a:t/>
            </a:r>
            <a:br>
              <a:rPr lang="en-US" sz="6000" dirty="0">
                <a:solidFill>
                  <a:srgbClr val="C00000"/>
                </a:solidFill>
                <a:latin typeface="Arial Black" panose="020B0A04020102020204" pitchFamily="34" charset="0"/>
              </a:rPr>
            </a:br>
            <a:endParaRPr lang="en-US" sz="6000" dirty="0">
              <a:solidFill>
                <a:srgbClr val="C00000"/>
              </a:solidFill>
              <a:latin typeface="Arial Black" panose="020B0A04020102020204" pitchFamily="34" charset="0"/>
            </a:endParaRPr>
          </a:p>
        </p:txBody>
      </p:sp>
      <p:sp>
        <p:nvSpPr>
          <p:cNvPr id="3" name="Content Placeholder 2"/>
          <p:cNvSpPr>
            <a:spLocks noGrp="1"/>
          </p:cNvSpPr>
          <p:nvPr>
            <p:ph idx="1"/>
          </p:nvPr>
        </p:nvSpPr>
        <p:spPr>
          <a:xfrm>
            <a:off x="545909" y="2223631"/>
            <a:ext cx="11082159" cy="4634369"/>
          </a:xfrm>
        </p:spPr>
        <p:txBody>
          <a:bodyPr>
            <a:normAutofit/>
          </a:bodyPr>
          <a:lstStyle/>
          <a:p>
            <a:pPr marL="0" indent="0">
              <a:buNone/>
            </a:pPr>
            <a:r>
              <a:rPr lang="en-US" sz="3200" dirty="0" smtClean="0">
                <a:solidFill>
                  <a:srgbClr val="FF0000"/>
                </a:solidFill>
                <a:latin typeface="Arial Black" panose="020B0A04020102020204" pitchFamily="34" charset="0"/>
              </a:rPr>
              <a:t>A DISCIPLE</a:t>
            </a:r>
          </a:p>
          <a:p>
            <a:pPr>
              <a:buFont typeface="Wingdings" panose="05000000000000000000" pitchFamily="2" charset="2"/>
              <a:buChar char="Ø"/>
            </a:pPr>
            <a:r>
              <a:rPr lang="en-US" sz="3200" dirty="0" smtClean="0">
                <a:latin typeface="Arial Black" panose="020B0A04020102020204" pitchFamily="34" charset="0"/>
              </a:rPr>
              <a:t>Knows and follows Christ</a:t>
            </a:r>
          </a:p>
          <a:p>
            <a:pPr>
              <a:buFont typeface="Wingdings" panose="05000000000000000000" pitchFamily="2" charset="2"/>
              <a:buChar char="Ø"/>
            </a:pPr>
            <a:r>
              <a:rPr lang="en-US" sz="3200" dirty="0" smtClean="0">
                <a:latin typeface="Arial Black" panose="020B0A04020102020204" pitchFamily="34" charset="0"/>
              </a:rPr>
              <a:t>Being changed by Christ</a:t>
            </a:r>
          </a:p>
          <a:p>
            <a:pPr>
              <a:buFont typeface="Wingdings" panose="05000000000000000000" pitchFamily="2" charset="2"/>
              <a:buChar char="Ø"/>
            </a:pPr>
            <a:r>
              <a:rPr lang="en-US" sz="3200" dirty="0" smtClean="0">
                <a:latin typeface="Arial Black" panose="020B0A04020102020204" pitchFamily="34" charset="0"/>
              </a:rPr>
              <a:t>Committed to the mission of Christ</a:t>
            </a:r>
            <a:r>
              <a:rPr lang="en-US" sz="3200" b="1" dirty="0">
                <a:latin typeface="Arial Black" panose="020B0A04020102020204" pitchFamily="34" charset="0"/>
              </a:rPr>
              <a:t> </a:t>
            </a:r>
            <a:endParaRPr lang="en-US" sz="3200" b="1" dirty="0" smtClean="0">
              <a:latin typeface="Arial Black" panose="020B0A04020102020204" pitchFamily="34" charset="0"/>
            </a:endParaRPr>
          </a:p>
          <a:p>
            <a:pPr>
              <a:buFont typeface="Wingdings" panose="05000000000000000000" pitchFamily="2" charset="2"/>
              <a:buChar char="Ø"/>
            </a:pPr>
            <a:r>
              <a:rPr lang="en-US" sz="3200" b="1" dirty="0" smtClean="0">
                <a:latin typeface="Arial Black" panose="020B0A04020102020204" pitchFamily="34" charset="0"/>
              </a:rPr>
              <a:t>Passive </a:t>
            </a:r>
            <a:r>
              <a:rPr lang="en-US" sz="3200" b="1" dirty="0">
                <a:latin typeface="Arial Black" panose="020B0A04020102020204" pitchFamily="34" charset="0"/>
              </a:rPr>
              <a:t>To </a:t>
            </a:r>
            <a:r>
              <a:rPr lang="en-US" sz="3200" b="1" dirty="0" smtClean="0">
                <a:latin typeface="Arial Black" panose="020B0A04020102020204" pitchFamily="34" charset="0"/>
              </a:rPr>
              <a:t>Active</a:t>
            </a:r>
          </a:p>
          <a:p>
            <a:pPr>
              <a:buFont typeface="Wingdings" panose="05000000000000000000" pitchFamily="2" charset="2"/>
              <a:buChar char="Ø"/>
            </a:pPr>
            <a:r>
              <a:rPr lang="en-US" sz="3200" b="1" dirty="0" smtClean="0">
                <a:latin typeface="Arial Black" panose="020B0A04020102020204" pitchFamily="34" charset="0"/>
              </a:rPr>
              <a:t>Dependent </a:t>
            </a:r>
            <a:r>
              <a:rPr lang="en-US" sz="3200" b="1" dirty="0">
                <a:latin typeface="Arial Black" panose="020B0A04020102020204" pitchFamily="34" charset="0"/>
              </a:rPr>
              <a:t>to </a:t>
            </a:r>
            <a:r>
              <a:rPr lang="en-US" sz="3200" b="1" dirty="0" smtClean="0">
                <a:latin typeface="Arial Black" panose="020B0A04020102020204" pitchFamily="34" charset="0"/>
              </a:rPr>
              <a:t>Empowered</a:t>
            </a:r>
          </a:p>
          <a:p>
            <a:pPr>
              <a:buFont typeface="Wingdings" panose="05000000000000000000" pitchFamily="2" charset="2"/>
              <a:buChar char="Ø"/>
            </a:pPr>
            <a:r>
              <a:rPr lang="en-US" sz="3200" b="1" dirty="0" smtClean="0">
                <a:latin typeface="Arial Black" panose="020B0A04020102020204" pitchFamily="34" charset="0"/>
              </a:rPr>
              <a:t>Acquaintances </a:t>
            </a:r>
            <a:r>
              <a:rPr lang="en-US" sz="3200" b="1" dirty="0">
                <a:latin typeface="Arial Black" panose="020B0A04020102020204" pitchFamily="34" charset="0"/>
              </a:rPr>
              <a:t>to Loving One </a:t>
            </a:r>
            <a:r>
              <a:rPr lang="en-US" sz="3200" b="1" dirty="0" smtClean="0">
                <a:latin typeface="Arial Black" panose="020B0A04020102020204" pitchFamily="34" charset="0"/>
              </a:rPr>
              <a:t>Another</a:t>
            </a:r>
          </a:p>
          <a:p>
            <a:pPr>
              <a:buFont typeface="Wingdings" panose="05000000000000000000" pitchFamily="2" charset="2"/>
              <a:buChar char="Ø"/>
            </a:pPr>
            <a:r>
              <a:rPr lang="en-US" sz="3200" b="1" dirty="0" smtClean="0">
                <a:solidFill>
                  <a:srgbClr val="FF0000"/>
                </a:solidFill>
                <a:latin typeface="Arial Black" panose="020B0A04020102020204" pitchFamily="34" charset="0"/>
              </a:rPr>
              <a:t>Accepts responsibility for Christ’s Mission</a:t>
            </a:r>
            <a:endParaRPr lang="en-US" sz="3200" b="1" dirty="0">
              <a:solidFill>
                <a:srgbClr val="FF0000"/>
              </a:solidFill>
              <a:latin typeface="Arial Black" panose="020B0A04020102020204" pitchFamily="34" charset="0"/>
            </a:endParaRPr>
          </a:p>
          <a:p>
            <a:pPr>
              <a:buFont typeface="Wingdings" panose="05000000000000000000" pitchFamily="2" charset="2"/>
              <a:buChar char="Ø"/>
            </a:pPr>
            <a:endParaRPr lang="en-US" dirty="0" smtClean="0">
              <a:latin typeface="Arial Black" panose="020B0A04020102020204" pitchFamily="34" charset="0"/>
            </a:endParaRPr>
          </a:p>
          <a:p>
            <a:pPr marL="0" indent="0">
              <a:buNone/>
            </a:pPr>
            <a:endParaRPr lang="en-US" dirty="0"/>
          </a:p>
        </p:txBody>
      </p:sp>
      <p:sp>
        <p:nvSpPr>
          <p:cNvPr id="8" name="TextBox 7"/>
          <p:cNvSpPr txBox="1"/>
          <p:nvPr/>
        </p:nvSpPr>
        <p:spPr>
          <a:xfrm>
            <a:off x="0" y="1146413"/>
            <a:ext cx="12192000" cy="1077218"/>
          </a:xfrm>
          <a:prstGeom prst="rect">
            <a:avLst/>
          </a:prstGeom>
          <a:noFill/>
        </p:spPr>
        <p:txBody>
          <a:bodyPr wrap="square" rtlCol="0">
            <a:spAutoFit/>
          </a:bodyPr>
          <a:lstStyle/>
          <a:p>
            <a:pPr algn="ctr"/>
            <a:r>
              <a:rPr lang="en-US" sz="3600" dirty="0" smtClean="0">
                <a:solidFill>
                  <a:srgbClr val="FF0000"/>
                </a:solidFill>
                <a:latin typeface="Arial Black" panose="020B0A04020102020204" pitchFamily="34" charset="0"/>
              </a:rPr>
              <a:t>CHURCH DEVELOPMENT BY DISCIPLESHIP </a:t>
            </a:r>
          </a:p>
          <a:p>
            <a:pPr algn="ctr"/>
            <a:r>
              <a:rPr lang="en-US" sz="2800" dirty="0" smtClean="0">
                <a:latin typeface="Arial Black" panose="020B0A04020102020204" pitchFamily="34" charset="0"/>
              </a:rPr>
              <a:t>MAT. 28:18-20 AND MAT. 4:1</a:t>
            </a:r>
            <a:r>
              <a:rPr lang="en-US" sz="2800" b="1" dirty="0" smtClean="0">
                <a:latin typeface="Arial Black" panose="020B0A04020102020204" pitchFamily="34" charset="0"/>
              </a:rPr>
              <a:t>9</a:t>
            </a:r>
            <a:endParaRPr lang="en-US" sz="2800" b="1" dirty="0">
              <a:latin typeface="Arial Black" panose="020B0A04020102020204" pitchFamily="34" charset="0"/>
            </a:endParaRPr>
          </a:p>
        </p:txBody>
      </p:sp>
    </p:spTree>
    <p:extLst>
      <p:ext uri="{BB962C8B-B14F-4D97-AF65-F5344CB8AC3E}">
        <p14:creationId xmlns:p14="http://schemas.microsoft.com/office/powerpoint/2010/main" val="153086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b="1" dirty="0">
                <a:solidFill>
                  <a:srgbClr val="C00000"/>
                </a:solidFill>
                <a:latin typeface="Arial Black" panose="020B0A04020102020204" pitchFamily="34" charset="0"/>
                <a:cs typeface="Times New Roman" panose="02020603050405020304" pitchFamily="18" charset="0"/>
              </a:rPr>
              <a:t>MISSION </a:t>
            </a:r>
            <a:r>
              <a:rPr lang="en-US" sz="6000" b="1" dirty="0" smtClean="0">
                <a:solidFill>
                  <a:srgbClr val="C00000"/>
                </a:solidFill>
                <a:latin typeface="Arial Black" panose="020B0A04020102020204" pitchFamily="34" charset="0"/>
                <a:cs typeface="Times New Roman" panose="02020603050405020304" pitchFamily="18" charset="0"/>
              </a:rPr>
              <a:t>INDONESIA</a:t>
            </a:r>
            <a:r>
              <a:rPr lang="en-US" b="1" dirty="0" smtClean="0">
                <a:solidFill>
                  <a:srgbClr val="C00000"/>
                </a:solidFill>
                <a:latin typeface="Arial Black" panose="020B0A04020102020204" pitchFamily="34" charset="0"/>
                <a:cs typeface="Times New Roman" panose="02020603050405020304" pitchFamily="18" charset="0"/>
              </a:rPr>
              <a:t/>
            </a:r>
            <a:br>
              <a:rPr lang="en-US" b="1" dirty="0" smtClean="0">
                <a:solidFill>
                  <a:srgbClr val="C00000"/>
                </a:solidFill>
                <a:latin typeface="Arial Black" panose="020B0A04020102020204" pitchFamily="34" charset="0"/>
                <a:cs typeface="Times New Roman" panose="02020603050405020304" pitchFamily="18" charset="0"/>
              </a:rPr>
            </a:br>
            <a:r>
              <a:rPr lang="en-US" b="1" dirty="0" smtClean="0">
                <a:solidFill>
                  <a:schemeClr val="accent1">
                    <a:lumMod val="50000"/>
                  </a:schemeClr>
                </a:solidFill>
                <a:latin typeface="Arial Black" panose="020B0A04020102020204" pitchFamily="34" charset="0"/>
                <a:cs typeface="Times New Roman" panose="02020603050405020304" pitchFamily="18" charset="0"/>
              </a:rPr>
              <a:t>HOW DO WE MAKE DISCIPLES?</a:t>
            </a:r>
            <a:br>
              <a:rPr lang="en-US" b="1" dirty="0" smtClean="0">
                <a:solidFill>
                  <a:schemeClr val="accent1">
                    <a:lumMod val="50000"/>
                  </a:schemeClr>
                </a:solidFill>
                <a:latin typeface="Arial Black" panose="020B0A04020102020204" pitchFamily="34" charset="0"/>
                <a:cs typeface="Times New Roman" panose="02020603050405020304" pitchFamily="18" charset="0"/>
              </a:rPr>
            </a:br>
            <a:r>
              <a:rPr lang="en-US" b="1" dirty="0" smtClean="0">
                <a:solidFill>
                  <a:schemeClr val="accent1">
                    <a:lumMod val="50000"/>
                  </a:schemeClr>
                </a:solidFill>
                <a:latin typeface="Arial Black" panose="020B0A04020102020204" pitchFamily="34" charset="0"/>
                <a:cs typeface="Times New Roman" panose="02020603050405020304" pitchFamily="18" charset="0"/>
              </a:rPr>
              <a:t>THE SAME WAY JESUS DID!</a:t>
            </a:r>
            <a:endParaRPr lang="en-US" dirty="0">
              <a:solidFill>
                <a:schemeClr val="accent1">
                  <a:lumMod val="50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1281" y="2142226"/>
            <a:ext cx="6433412" cy="3618794"/>
          </a:xfrm>
          <a:prstGeom prst="rect">
            <a:avLst/>
          </a:prstGeom>
          <a:ln w="6350">
            <a:solidFill>
              <a:schemeClr val="tx1"/>
            </a:solidFill>
          </a:ln>
        </p:spPr>
      </p:pic>
      <p:sp>
        <p:nvSpPr>
          <p:cNvPr id="6" name="TextBox 5"/>
          <p:cNvSpPr txBox="1"/>
          <p:nvPr/>
        </p:nvSpPr>
        <p:spPr>
          <a:xfrm>
            <a:off x="101175" y="2447282"/>
            <a:ext cx="2240924" cy="1754326"/>
          </a:xfrm>
          <a:prstGeom prst="rect">
            <a:avLst/>
          </a:prstGeom>
          <a:noFill/>
        </p:spPr>
        <p:txBody>
          <a:bodyPr wrap="square" rtlCol="0">
            <a:spAutoFit/>
          </a:bodyPr>
          <a:lstStyle/>
          <a:p>
            <a:pPr algn="ctr"/>
            <a:r>
              <a:rPr lang="en-US" sz="3600" dirty="0" smtClean="0">
                <a:latin typeface="Arial Black" panose="020B0A04020102020204" pitchFamily="34" charset="0"/>
              </a:rPr>
              <a:t>In   Small Groups </a:t>
            </a:r>
            <a:endParaRPr lang="en-US" sz="3600" dirty="0">
              <a:latin typeface="Arial Black" panose="020B0A04020102020204" pitchFamily="34" charset="0"/>
            </a:endParaRPr>
          </a:p>
        </p:txBody>
      </p:sp>
      <p:sp>
        <p:nvSpPr>
          <p:cNvPr id="7" name="TextBox 6"/>
          <p:cNvSpPr txBox="1"/>
          <p:nvPr/>
        </p:nvSpPr>
        <p:spPr>
          <a:xfrm>
            <a:off x="8884693" y="2434107"/>
            <a:ext cx="3341651" cy="2308324"/>
          </a:xfrm>
          <a:prstGeom prst="rect">
            <a:avLst/>
          </a:prstGeom>
          <a:noFill/>
        </p:spPr>
        <p:txBody>
          <a:bodyPr wrap="square" rtlCol="0">
            <a:spAutoFit/>
          </a:bodyPr>
          <a:lstStyle/>
          <a:p>
            <a:pPr algn="ctr"/>
            <a:r>
              <a:rPr lang="en-US" sz="3600" dirty="0" smtClean="0">
                <a:latin typeface="Arial Black" panose="020B0A04020102020204" pitchFamily="34" charset="0"/>
              </a:rPr>
              <a:t>The  discipleship group in Batam</a:t>
            </a:r>
            <a:endParaRPr lang="en-US" sz="3600" dirty="0">
              <a:latin typeface="Arial Black" panose="020B0A04020102020204" pitchFamily="34" charset="0"/>
            </a:endParaRPr>
          </a:p>
        </p:txBody>
      </p:sp>
      <p:sp>
        <p:nvSpPr>
          <p:cNvPr id="3" name="TextBox 2"/>
          <p:cNvSpPr txBox="1"/>
          <p:nvPr/>
        </p:nvSpPr>
        <p:spPr>
          <a:xfrm>
            <a:off x="0" y="6114197"/>
            <a:ext cx="12192000" cy="584775"/>
          </a:xfrm>
          <a:prstGeom prst="rect">
            <a:avLst/>
          </a:prstGeom>
          <a:noFill/>
        </p:spPr>
        <p:txBody>
          <a:bodyPr wrap="square" rtlCol="0">
            <a:spAutoFit/>
          </a:bodyPr>
          <a:lstStyle/>
          <a:p>
            <a:pPr algn="ctr"/>
            <a:r>
              <a:rPr lang="en-US" sz="3200" dirty="0" smtClean="0">
                <a:solidFill>
                  <a:srgbClr val="FF0000"/>
                </a:solidFill>
                <a:latin typeface="Arial Black" panose="020B0A04020102020204" pitchFamily="34" charset="0"/>
              </a:rPr>
              <a:t>That are accountable, intentional, and relational</a:t>
            </a:r>
            <a:endParaRPr lang="en-US" sz="32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4011983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39" y="0"/>
            <a:ext cx="10515600" cy="1784173"/>
          </a:xfrm>
        </p:spPr>
        <p:txBody>
          <a:bodyPr>
            <a:normAutofit fontScale="90000"/>
          </a:bodyPr>
          <a:lstStyle/>
          <a:p>
            <a:pPr algn="ctr"/>
            <a:r>
              <a:rPr lang="en-US" sz="6000" b="1" dirty="0" smtClean="0">
                <a:solidFill>
                  <a:srgbClr val="C00000"/>
                </a:solidFill>
                <a:latin typeface="Arial Black" panose="020B0A04020102020204" pitchFamily="34" charset="0"/>
                <a:cs typeface="Times New Roman" panose="02020603050405020304" pitchFamily="18" charset="0"/>
              </a:rPr>
              <a:t/>
            </a:r>
            <a:br>
              <a:rPr lang="en-US" sz="6000" b="1" dirty="0" smtClean="0">
                <a:solidFill>
                  <a:srgbClr val="C00000"/>
                </a:solidFill>
                <a:latin typeface="Arial Black" panose="020B0A04020102020204" pitchFamily="34" charset="0"/>
                <a:cs typeface="Times New Roman" panose="02020603050405020304" pitchFamily="18" charset="0"/>
              </a:rPr>
            </a:br>
            <a:r>
              <a:rPr lang="en-US" sz="6000" b="1" dirty="0">
                <a:solidFill>
                  <a:srgbClr val="C00000"/>
                </a:solidFill>
                <a:latin typeface="Arial Black" panose="020B0A04020102020204" pitchFamily="34" charset="0"/>
                <a:cs typeface="Times New Roman" panose="02020603050405020304" pitchFamily="18" charset="0"/>
              </a:rPr>
              <a:t/>
            </a:r>
            <a:br>
              <a:rPr lang="en-US" sz="6000" b="1" dirty="0">
                <a:solidFill>
                  <a:srgbClr val="C00000"/>
                </a:solidFill>
                <a:latin typeface="Arial Black" panose="020B0A04020102020204" pitchFamily="34" charset="0"/>
                <a:cs typeface="Times New Roman" panose="02020603050405020304" pitchFamily="18" charset="0"/>
              </a:rPr>
            </a:br>
            <a:r>
              <a:rPr lang="en-US" sz="6000" b="1" dirty="0" smtClean="0">
                <a:solidFill>
                  <a:srgbClr val="C00000"/>
                </a:solidFill>
                <a:latin typeface="Arial Black" panose="020B0A04020102020204" pitchFamily="34" charset="0"/>
                <a:cs typeface="Times New Roman" panose="02020603050405020304" pitchFamily="18" charset="0"/>
              </a:rPr>
              <a:t>MISSION INDONESIA     HAS TWO PARTS</a:t>
            </a:r>
            <a:br>
              <a:rPr lang="en-US" sz="6000" b="1" dirty="0" smtClean="0">
                <a:solidFill>
                  <a:srgbClr val="C00000"/>
                </a:solidFill>
                <a:latin typeface="Arial Black" panose="020B0A04020102020204" pitchFamily="34" charset="0"/>
                <a:cs typeface="Times New Roman" panose="02020603050405020304" pitchFamily="18" charset="0"/>
              </a:rPr>
            </a:br>
            <a:r>
              <a:rPr lang="en-US" sz="6000" b="1" dirty="0">
                <a:solidFill>
                  <a:srgbClr val="C00000"/>
                </a:solidFill>
                <a:latin typeface="Arial Black" panose="020B0A04020102020204" pitchFamily="34" charset="0"/>
                <a:cs typeface="Times New Roman" panose="02020603050405020304" pitchFamily="18" charset="0"/>
              </a:rPr>
              <a:t/>
            </a:r>
            <a:br>
              <a:rPr lang="en-US" sz="6000" b="1" dirty="0">
                <a:solidFill>
                  <a:srgbClr val="C00000"/>
                </a:solidFill>
                <a:latin typeface="Arial Black" panose="020B0A04020102020204" pitchFamily="34" charset="0"/>
                <a:cs typeface="Times New Roman" panose="02020603050405020304" pitchFamily="18" charset="0"/>
              </a:rPr>
            </a:br>
            <a:endParaRPr lang="en-US" sz="6000" dirty="0"/>
          </a:p>
        </p:txBody>
      </p:sp>
      <p:sp>
        <p:nvSpPr>
          <p:cNvPr id="6" name="TextBox 5"/>
          <p:cNvSpPr txBox="1"/>
          <p:nvPr/>
        </p:nvSpPr>
        <p:spPr>
          <a:xfrm>
            <a:off x="7029717" y="1762159"/>
            <a:ext cx="4965879" cy="1323439"/>
          </a:xfrm>
          <a:prstGeom prst="rect">
            <a:avLst/>
          </a:prstGeom>
          <a:noFill/>
        </p:spPr>
        <p:txBody>
          <a:bodyPr wrap="square" rtlCol="0">
            <a:spAutoFit/>
          </a:bodyPr>
          <a:lstStyle/>
          <a:p>
            <a:pPr algn="ctr"/>
            <a:r>
              <a:rPr lang="en-US" sz="4000" dirty="0" smtClean="0">
                <a:latin typeface="Arial Black" panose="020B0A04020102020204" pitchFamily="34" charset="0"/>
              </a:rPr>
              <a:t>BATAM </a:t>
            </a:r>
          </a:p>
          <a:p>
            <a:pPr algn="ctr"/>
            <a:r>
              <a:rPr lang="en-US" sz="3600" dirty="0" smtClean="0">
                <a:latin typeface="Arial Black" panose="020B0A04020102020204" pitchFamily="34" charset="0"/>
              </a:rPr>
              <a:t>BIBLE</a:t>
            </a:r>
            <a:r>
              <a:rPr lang="en-US" sz="4000" dirty="0" smtClean="0">
                <a:latin typeface="Arial Black" panose="020B0A04020102020204" pitchFamily="34" charset="0"/>
              </a:rPr>
              <a:t> COLLEGE</a:t>
            </a:r>
            <a:endParaRPr lang="en-US" sz="4000" dirty="0">
              <a:latin typeface="Arial Black" panose="020B0A04020102020204" pitchFamily="34" charset="0"/>
            </a:endParaRPr>
          </a:p>
        </p:txBody>
      </p:sp>
      <p:sp>
        <p:nvSpPr>
          <p:cNvPr id="7" name="TextBox 6"/>
          <p:cNvSpPr txBox="1"/>
          <p:nvPr/>
        </p:nvSpPr>
        <p:spPr>
          <a:xfrm>
            <a:off x="218940" y="1670415"/>
            <a:ext cx="5919989" cy="1323439"/>
          </a:xfrm>
          <a:prstGeom prst="rect">
            <a:avLst/>
          </a:prstGeom>
          <a:noFill/>
        </p:spPr>
        <p:txBody>
          <a:bodyPr wrap="square" rtlCol="0">
            <a:spAutoFit/>
          </a:bodyPr>
          <a:lstStyle/>
          <a:p>
            <a:pPr algn="ctr"/>
            <a:r>
              <a:rPr lang="en-US" sz="4000" dirty="0" smtClean="0">
                <a:latin typeface="Arial Black" panose="020B0A04020102020204" pitchFamily="34" charset="0"/>
              </a:rPr>
              <a:t>CHURCH PLANTING &amp; DEVELOPMENT</a:t>
            </a:r>
            <a:endParaRPr lang="en-US" sz="4000" dirty="0">
              <a:latin typeface="Arial Black" panose="020B0A040201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722" y="3085598"/>
            <a:ext cx="4695790" cy="352184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40" y="3055718"/>
            <a:ext cx="6459727" cy="3633596"/>
          </a:xfrm>
          <a:prstGeom prst="rect">
            <a:avLst/>
          </a:prstGeom>
        </p:spPr>
      </p:pic>
    </p:spTree>
    <p:extLst>
      <p:ext uri="{BB962C8B-B14F-4D97-AF65-F5344CB8AC3E}">
        <p14:creationId xmlns:p14="http://schemas.microsoft.com/office/powerpoint/2010/main" val="2922219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solidFill>
                  <a:srgbClr val="C00000"/>
                </a:solidFill>
                <a:latin typeface="Arial Black" panose="020B0A04020102020204" pitchFamily="34" charset="0"/>
              </a:rPr>
              <a:t>MAKING DISCIPLES </a:t>
            </a:r>
            <a:endParaRPr lang="en-US" sz="6000" dirty="0">
              <a:solidFill>
                <a:srgbClr val="C00000"/>
              </a:solidFill>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70" t="3449" r="4403" b="16594"/>
          <a:stretch/>
        </p:blipFill>
        <p:spPr>
          <a:xfrm>
            <a:off x="133997" y="2787153"/>
            <a:ext cx="5609981" cy="3612573"/>
          </a:xfrm>
          <a:prstGeom prst="rect">
            <a:avLst/>
          </a:prstGeom>
        </p:spPr>
      </p:pic>
      <p:sp>
        <p:nvSpPr>
          <p:cNvPr id="6" name="TextBox 5"/>
          <p:cNvSpPr txBox="1"/>
          <p:nvPr/>
        </p:nvSpPr>
        <p:spPr>
          <a:xfrm>
            <a:off x="209124" y="1690688"/>
            <a:ext cx="5534854" cy="954107"/>
          </a:xfrm>
          <a:prstGeom prst="rect">
            <a:avLst/>
          </a:prstGeom>
          <a:noFill/>
        </p:spPr>
        <p:txBody>
          <a:bodyPr wrap="square" rtlCol="0">
            <a:spAutoFit/>
          </a:bodyPr>
          <a:lstStyle/>
          <a:p>
            <a:pPr algn="ctr"/>
            <a:r>
              <a:rPr lang="en-US" sz="2800" b="1" dirty="0" smtClean="0">
                <a:latin typeface="Arial Black" panose="020B0A04020102020204" pitchFamily="34" charset="0"/>
              </a:rPr>
              <a:t>MISSION TEAM           WEST, KALIMATAN</a:t>
            </a:r>
            <a:endParaRPr lang="en-US" sz="2800" b="1" dirty="0">
              <a:latin typeface="Arial Black" panose="020B0A04020102020204" pitchFamily="34" charset="0"/>
            </a:endParaRPr>
          </a:p>
        </p:txBody>
      </p:sp>
      <p:sp>
        <p:nvSpPr>
          <p:cNvPr id="7" name="TextBox 6"/>
          <p:cNvSpPr txBox="1"/>
          <p:nvPr/>
        </p:nvSpPr>
        <p:spPr>
          <a:xfrm>
            <a:off x="5735393" y="1631451"/>
            <a:ext cx="6306354" cy="954107"/>
          </a:xfrm>
          <a:prstGeom prst="rect">
            <a:avLst/>
          </a:prstGeom>
          <a:noFill/>
        </p:spPr>
        <p:txBody>
          <a:bodyPr wrap="square" rtlCol="0">
            <a:spAutoFit/>
          </a:bodyPr>
          <a:lstStyle/>
          <a:p>
            <a:pPr algn="ctr"/>
            <a:r>
              <a:rPr lang="en-US" sz="2800" dirty="0">
                <a:latin typeface="Arial Black" panose="020B0A04020102020204" pitchFamily="34" charset="0"/>
              </a:rPr>
              <a:t>DICIPLESHIP </a:t>
            </a:r>
            <a:r>
              <a:rPr lang="en-US" sz="2800" dirty="0" smtClean="0">
                <a:latin typeface="Arial Black" panose="020B0A04020102020204" pitchFamily="34" charset="0"/>
              </a:rPr>
              <a:t>GROUP</a:t>
            </a:r>
            <a:endParaRPr lang="en-US" sz="2800" dirty="0">
              <a:latin typeface="Arial Black" panose="020B0A04020102020204" pitchFamily="34" charset="0"/>
            </a:endParaRPr>
          </a:p>
          <a:p>
            <a:pPr algn="ctr"/>
            <a:r>
              <a:rPr lang="en-US" sz="2800" dirty="0" smtClean="0">
                <a:latin typeface="Arial Black" panose="020B0A04020102020204" pitchFamily="34" charset="0"/>
              </a:rPr>
              <a:t>IN PONTIANAK, KALIMATAN </a:t>
            </a:r>
            <a:endParaRPr lang="en-US" sz="3600" dirty="0" smtClean="0">
              <a:latin typeface="Arial Black" panose="020B0A0402010202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085" t="6464" r="4793" b="22534"/>
          <a:stretch/>
        </p:blipFill>
        <p:spPr>
          <a:xfrm>
            <a:off x="5821849" y="2787153"/>
            <a:ext cx="6219898" cy="3595488"/>
          </a:xfrm>
          <a:prstGeom prst="rect">
            <a:avLst/>
          </a:prstGeom>
        </p:spPr>
      </p:pic>
    </p:spTree>
    <p:extLst>
      <p:ext uri="{BB962C8B-B14F-4D97-AF65-F5344CB8AC3E}">
        <p14:creationId xmlns:p14="http://schemas.microsoft.com/office/powerpoint/2010/main" val="83490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658" y="0"/>
            <a:ext cx="10515600" cy="1325563"/>
          </a:xfrm>
        </p:spPr>
        <p:txBody>
          <a:bodyPr>
            <a:normAutofit/>
          </a:bodyPr>
          <a:lstStyle/>
          <a:p>
            <a:pPr algn="ctr"/>
            <a:r>
              <a:rPr lang="en-US" sz="6000" b="1" dirty="0" smtClean="0">
                <a:solidFill>
                  <a:srgbClr val="C00000"/>
                </a:solidFill>
                <a:latin typeface="Arial Black" panose="020B0A04020102020204" pitchFamily="34" charset="0"/>
                <a:cs typeface="Times New Roman" panose="02020603050405020304" pitchFamily="18" charset="0"/>
              </a:rPr>
              <a:t>MAKING DISCIPLES</a:t>
            </a:r>
            <a:endParaRPr lang="en-US" sz="6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21" t="14674" b="9858"/>
          <a:stretch/>
        </p:blipFill>
        <p:spPr>
          <a:xfrm>
            <a:off x="241623" y="2235926"/>
            <a:ext cx="5868835" cy="340771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313" t="18891" r="1567" b="2730"/>
          <a:stretch/>
        </p:blipFill>
        <p:spPr>
          <a:xfrm>
            <a:off x="6296545" y="2206324"/>
            <a:ext cx="5619734" cy="3437313"/>
          </a:xfrm>
          <a:prstGeom prst="rect">
            <a:avLst/>
          </a:prstGeom>
        </p:spPr>
      </p:pic>
      <p:sp>
        <p:nvSpPr>
          <p:cNvPr id="6" name="TextBox 5"/>
          <p:cNvSpPr txBox="1"/>
          <p:nvPr/>
        </p:nvSpPr>
        <p:spPr>
          <a:xfrm>
            <a:off x="381325" y="1092600"/>
            <a:ext cx="5589430" cy="954107"/>
          </a:xfrm>
          <a:prstGeom prst="rect">
            <a:avLst/>
          </a:prstGeom>
          <a:noFill/>
        </p:spPr>
        <p:txBody>
          <a:bodyPr wrap="square" rtlCol="0">
            <a:spAutoFit/>
          </a:bodyPr>
          <a:lstStyle/>
          <a:p>
            <a:pPr algn="ctr"/>
            <a:r>
              <a:rPr lang="en-US" sz="2800" dirty="0" smtClean="0">
                <a:latin typeface="Arial Black" panose="020B0A04020102020204" pitchFamily="34" charset="0"/>
              </a:rPr>
              <a:t>DISCIPLESHIP GROUP  SOLO, CENTRAL JAVA</a:t>
            </a:r>
            <a:endParaRPr lang="en-US" sz="2800" dirty="0">
              <a:latin typeface="Arial Black" panose="020B0A04020102020204" pitchFamily="34" charset="0"/>
            </a:endParaRPr>
          </a:p>
        </p:txBody>
      </p:sp>
      <p:sp>
        <p:nvSpPr>
          <p:cNvPr id="7" name="TextBox 6"/>
          <p:cNvSpPr txBox="1"/>
          <p:nvPr/>
        </p:nvSpPr>
        <p:spPr>
          <a:xfrm>
            <a:off x="6110458" y="1092600"/>
            <a:ext cx="5602310" cy="954107"/>
          </a:xfrm>
          <a:prstGeom prst="rect">
            <a:avLst/>
          </a:prstGeom>
          <a:noFill/>
        </p:spPr>
        <p:txBody>
          <a:bodyPr wrap="square" rtlCol="0">
            <a:spAutoFit/>
          </a:bodyPr>
          <a:lstStyle/>
          <a:p>
            <a:pPr algn="ctr"/>
            <a:r>
              <a:rPr lang="en-US" sz="2800" dirty="0" smtClean="0">
                <a:latin typeface="Arial Black" panose="020B0A04020102020204" pitchFamily="34" charset="0"/>
              </a:rPr>
              <a:t>NEW CONGREGATION   SALATIGA, CENTRAL JAVA</a:t>
            </a:r>
          </a:p>
        </p:txBody>
      </p:sp>
      <p:sp>
        <p:nvSpPr>
          <p:cNvPr id="3" name="TextBox 2"/>
          <p:cNvSpPr txBox="1"/>
          <p:nvPr/>
        </p:nvSpPr>
        <p:spPr>
          <a:xfrm>
            <a:off x="1" y="5950424"/>
            <a:ext cx="12192000" cy="646331"/>
          </a:xfrm>
          <a:prstGeom prst="rect">
            <a:avLst/>
          </a:prstGeom>
          <a:noFill/>
        </p:spPr>
        <p:txBody>
          <a:bodyPr wrap="square" rtlCol="0">
            <a:spAutoFit/>
          </a:bodyPr>
          <a:lstStyle/>
          <a:p>
            <a:pPr algn="ctr"/>
            <a:r>
              <a:rPr lang="en-US" sz="3600" dirty="0" smtClean="0">
                <a:solidFill>
                  <a:srgbClr val="FF0000"/>
                </a:solidFill>
                <a:latin typeface="Arial Black" panose="020B0A04020102020204" pitchFamily="34" charset="0"/>
              </a:rPr>
              <a:t>STUDENT APPRENTICESHIP PROGRAM</a:t>
            </a:r>
            <a:endParaRPr lang="en-US" sz="36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4957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00545"/>
          </a:xfrm>
        </p:spPr>
        <p:txBody>
          <a:bodyPr>
            <a:normAutofit/>
          </a:bodyPr>
          <a:lstStyle/>
          <a:p>
            <a:pPr algn="ctr"/>
            <a:r>
              <a:rPr lang="en-US" b="1" dirty="0" smtClean="0">
                <a:solidFill>
                  <a:srgbClr val="FF0000"/>
                </a:solidFill>
                <a:latin typeface="Arial Black" panose="020B0A04020102020204" pitchFamily="34" charset="0"/>
              </a:rPr>
              <a:t>IN SANGGRAHAN, JAVA</a:t>
            </a:r>
            <a:endParaRPr lang="en-US" b="1" dirty="0">
              <a:solidFill>
                <a:srgbClr val="FF0000"/>
              </a:solidFill>
              <a:latin typeface="Arial Black" panose="020B0A04020102020204" pitchFamily="34" charset="0"/>
            </a:endParaRPr>
          </a:p>
        </p:txBody>
      </p:sp>
      <p:pic>
        <p:nvPicPr>
          <p:cNvPr id="4" name="Content Placeholder 3" descr="I:\DCIM\100PHOTO\SAM_0587.JPG"/>
          <p:cNvPicPr>
            <a:picLocks noGrp="1"/>
          </p:cNvPicPr>
          <p:nvPr>
            <p:ph idx="1"/>
          </p:nvPr>
        </p:nvPicPr>
        <p:blipFill>
          <a:blip r:embed="rId3" cstate="print"/>
          <a:srcRect/>
          <a:stretch>
            <a:fillRect/>
          </a:stretch>
        </p:blipFill>
        <p:spPr bwMode="auto">
          <a:xfrm>
            <a:off x="1364777" y="900544"/>
            <a:ext cx="2790576" cy="2564732"/>
          </a:xfrm>
          <a:prstGeom prst="rect">
            <a:avLst/>
          </a:prstGeom>
          <a:noFill/>
          <a:ln w="9525">
            <a:noFill/>
            <a:miter lim="800000"/>
            <a:headEnd/>
            <a:tailEnd/>
          </a:ln>
        </p:spPr>
      </p:pic>
      <p:pic>
        <p:nvPicPr>
          <p:cNvPr id="6" name="Picture 5" descr="I:\DCIM\100PHOTO\SAM_0595.JPG"/>
          <p:cNvPicPr/>
          <p:nvPr/>
        </p:nvPicPr>
        <p:blipFill>
          <a:blip r:embed="rId4" cstate="print"/>
          <a:srcRect/>
          <a:stretch>
            <a:fillRect/>
          </a:stretch>
        </p:blipFill>
        <p:spPr bwMode="auto">
          <a:xfrm>
            <a:off x="4462818" y="900544"/>
            <a:ext cx="2879679" cy="2564732"/>
          </a:xfrm>
          <a:prstGeom prst="rect">
            <a:avLst/>
          </a:prstGeom>
          <a:noFill/>
          <a:ln w="9525">
            <a:noFill/>
            <a:miter lim="800000"/>
            <a:headEnd/>
            <a:tailEnd/>
          </a:ln>
        </p:spPr>
      </p:pic>
      <p:pic>
        <p:nvPicPr>
          <p:cNvPr id="7" name="Picture 6" descr="I:\DCIM\100PHOTO\SAM_0610.JPG"/>
          <p:cNvPicPr/>
          <p:nvPr/>
        </p:nvPicPr>
        <p:blipFill>
          <a:blip r:embed="rId5" cstate="print"/>
          <a:srcRect/>
          <a:stretch>
            <a:fillRect/>
          </a:stretch>
        </p:blipFill>
        <p:spPr bwMode="auto">
          <a:xfrm>
            <a:off x="7683691" y="900545"/>
            <a:ext cx="2825086" cy="2564731"/>
          </a:xfrm>
          <a:prstGeom prst="rect">
            <a:avLst/>
          </a:prstGeom>
          <a:noFill/>
          <a:ln w="9525">
            <a:noFill/>
            <a:miter lim="800000"/>
            <a:headEnd/>
            <a:tailEnd/>
          </a:ln>
        </p:spPr>
      </p:pic>
      <p:sp>
        <p:nvSpPr>
          <p:cNvPr id="8" name="Rectangle 7"/>
          <p:cNvSpPr/>
          <p:nvPr/>
        </p:nvSpPr>
        <p:spPr>
          <a:xfrm>
            <a:off x="282053" y="3465276"/>
            <a:ext cx="11768920" cy="2897203"/>
          </a:xfrm>
          <a:prstGeom prst="rect">
            <a:avLst/>
          </a:prstGeom>
        </p:spPr>
        <p:txBody>
          <a:bodyPr wrap="square">
            <a:spAutoFit/>
          </a:bodyPr>
          <a:lstStyle/>
          <a:p>
            <a:pPr algn="ctr">
              <a:lnSpc>
                <a:spcPct val="115000"/>
              </a:lnSpc>
              <a:spcAft>
                <a:spcPts val="1000"/>
              </a:spcAft>
            </a:pPr>
            <a:r>
              <a:rPr lang="en-US" sz="2800" dirty="0">
                <a:latin typeface="Arial Black" panose="020B0A04020102020204" pitchFamily="34" charset="0"/>
                <a:ea typeface="Calibri" panose="020F0502020204030204" pitchFamily="34" charset="0"/>
                <a:cs typeface="Times New Roman" panose="02020603050405020304" pitchFamily="18" charset="0"/>
              </a:rPr>
              <a:t>2 Muslims </a:t>
            </a:r>
            <a:r>
              <a:rPr lang="en-US" sz="2800" dirty="0" smtClean="0">
                <a:latin typeface="Arial Black" panose="020B0A04020102020204" pitchFamily="34" charset="0"/>
                <a:ea typeface="Calibri" panose="020F0502020204030204" pitchFamily="34" charset="0"/>
                <a:cs typeface="Times New Roman" panose="02020603050405020304" pitchFamily="18" charset="0"/>
              </a:rPr>
              <a:t>- 2 </a:t>
            </a:r>
            <a:r>
              <a:rPr lang="en-US" sz="2800" dirty="0">
                <a:latin typeface="Arial Black" panose="020B0A04020102020204" pitchFamily="34" charset="0"/>
                <a:ea typeface="Calibri" panose="020F0502020204030204" pitchFamily="34" charset="0"/>
                <a:cs typeface="Times New Roman" panose="02020603050405020304" pitchFamily="18" charset="0"/>
              </a:rPr>
              <a:t>u</a:t>
            </a:r>
            <a:r>
              <a:rPr lang="en-US" sz="2800" dirty="0" smtClean="0">
                <a:latin typeface="Arial Black" panose="020B0A04020102020204" pitchFamily="34" charset="0"/>
                <a:ea typeface="Calibri" panose="020F0502020204030204" pitchFamily="34" charset="0"/>
                <a:cs typeface="Times New Roman" panose="02020603050405020304" pitchFamily="18" charset="0"/>
              </a:rPr>
              <a:t>nchurched - 9 w/ Christian backgrounds</a:t>
            </a:r>
            <a:r>
              <a:rPr lang="en-US" sz="2800" dirty="0">
                <a:latin typeface="Arial Black" panose="020B0A04020102020204" pitchFamily="34" charset="0"/>
                <a:ea typeface="Calibri" panose="020F0502020204030204" pitchFamily="34" charset="0"/>
                <a:cs typeface="Times New Roman" panose="02020603050405020304" pitchFamily="18" charset="0"/>
              </a:rPr>
              <a:t> </a:t>
            </a:r>
            <a:r>
              <a:rPr lang="en-US" sz="2800" dirty="0" smtClean="0">
                <a:latin typeface="Arial Black" panose="020B0A04020102020204" pitchFamily="34" charset="0"/>
                <a:ea typeface="Calibri" panose="020F0502020204030204" pitchFamily="34" charset="0"/>
                <a:cs typeface="Times New Roman" panose="02020603050405020304" pitchFamily="18" charset="0"/>
              </a:rPr>
              <a:t>  </a:t>
            </a:r>
          </a:p>
          <a:p>
            <a:pPr algn="ctr">
              <a:lnSpc>
                <a:spcPct val="115000"/>
              </a:lnSpc>
              <a:spcAft>
                <a:spcPts val="1000"/>
              </a:spcAft>
            </a:pPr>
            <a:r>
              <a:rPr lang="en-US" sz="32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This </a:t>
            </a:r>
            <a: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month, </a:t>
            </a:r>
            <a:r>
              <a:rPr lang="en-US" sz="32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we </a:t>
            </a:r>
            <a: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try to open a</a:t>
            </a:r>
            <a:r>
              <a:rPr lang="en-US" sz="32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church in the village </a:t>
            </a:r>
            <a: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of </a:t>
            </a:r>
            <a:r>
              <a:rPr lang="en-US" sz="3200" dirty="0"/>
              <a:t> </a:t>
            </a:r>
            <a:r>
              <a:rPr lang="en-US" sz="2400" dirty="0" smtClean="0">
                <a:solidFill>
                  <a:srgbClr val="FF0000"/>
                </a:solidFill>
                <a:latin typeface="Arial Black" panose="020B0A04020102020204" pitchFamily="34" charset="0"/>
              </a:rPr>
              <a:t>SUKOHARJO</a:t>
            </a:r>
            <a:r>
              <a:rPr lang="en-US" sz="32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0"/>
              </a:spcAft>
              <a:buFont typeface="Wingdings" panose="05000000000000000000" pitchFamily="2" charset="2"/>
              <a:buChar char="Ø"/>
            </a:pPr>
            <a:r>
              <a:rPr lang="en-US" sz="2800" b="1" dirty="0" smtClean="0">
                <a:latin typeface="Calibri" panose="020F0502020204030204" pitchFamily="34" charset="0"/>
                <a:ea typeface="Calibri" panose="020F0502020204030204" pitchFamily="34" charset="0"/>
                <a:cs typeface="Times New Roman" panose="02020603050405020304" pitchFamily="18" charset="0"/>
              </a:rPr>
              <a:t>Can Mr. Winston supply Rp1 MILLION $74/mon. for the work there?    </a:t>
            </a:r>
          </a:p>
          <a:p>
            <a:pPr marL="457200" marR="0" lvl="0" indent="-457200">
              <a:lnSpc>
                <a:spcPct val="115000"/>
              </a:lnSpc>
              <a:spcBef>
                <a:spcPts val="0"/>
              </a:spcBef>
              <a:spcAft>
                <a:spcPts val="0"/>
              </a:spcAft>
              <a:buFont typeface="Wingdings" panose="05000000000000000000" pitchFamily="2" charset="2"/>
              <a:buChar char="Ø"/>
            </a:pPr>
            <a:r>
              <a:rPr lang="en-US" sz="2800" b="1" dirty="0" smtClean="0">
                <a:latin typeface="Calibri" panose="020F0502020204030204" pitchFamily="34" charset="0"/>
                <a:ea typeface="Calibri" panose="020F0502020204030204" pitchFamily="34" charset="0"/>
                <a:cs typeface="Times New Roman" panose="02020603050405020304" pitchFamily="18" charset="0"/>
              </a:rPr>
              <a:t>Can Mr. Winston add to the salary of Bro. David</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en-US" sz="2800" b="1" dirty="0" smtClean="0">
                <a:latin typeface="Calibri" panose="020F0502020204030204" pitchFamily="34" charset="0"/>
                <a:ea typeface="Calibri" panose="020F0502020204030204" pitchFamily="34" charset="0"/>
                <a:cs typeface="Times New Roman" panose="02020603050405020304" pitchFamily="18" charset="0"/>
              </a:rPr>
              <a:t>as he works very hard?  Please add RP500,000 ($40) to his current salary of $112.00.</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6007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4769</TotalTime>
  <Words>624</Words>
  <Application>Microsoft Office PowerPoint</Application>
  <PresentationFormat>Widescreen</PresentationFormat>
  <Paragraphs>153</Paragraphs>
  <Slides>19</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Black</vt:lpstr>
      <vt:lpstr>Calibri</vt:lpstr>
      <vt:lpstr>Calibri Light</vt:lpstr>
      <vt:lpstr>Times New Roman</vt:lpstr>
      <vt:lpstr>Wingdings</vt:lpstr>
      <vt:lpstr>Office Theme</vt:lpstr>
      <vt:lpstr>MISSION INDONESIA</vt:lpstr>
      <vt:lpstr>MISSION INDONESIA</vt:lpstr>
      <vt:lpstr>MISSION INDONESIA</vt:lpstr>
      <vt:lpstr> MISSION INDONESIA                  </vt:lpstr>
      <vt:lpstr>MISSION INDONESIA HOW DO WE MAKE DISCIPLES? THE SAME WAY JESUS DID!</vt:lpstr>
      <vt:lpstr>  MISSION INDONESIA     HAS TWO PARTS  </vt:lpstr>
      <vt:lpstr>MAKING DISCIPLES </vt:lpstr>
      <vt:lpstr>MAKING DISCIPLES</vt:lpstr>
      <vt:lpstr>IN SANGGRAHAN, JAVA</vt:lpstr>
      <vt:lpstr>MUSLIM CONVERTIONS</vt:lpstr>
      <vt:lpstr>STORY OF RINA IN SANGGRAHAN </vt:lpstr>
      <vt:lpstr>THE RESULT IS BAPTISMS</vt:lpstr>
      <vt:lpstr>TEACHING THEM  ALL I HAVE COMMANDED YOU</vt:lpstr>
      <vt:lpstr>GRADUATION  2015 BATAM BIBLE COLLEGE</vt:lpstr>
      <vt:lpstr>BATAM BIBLE COLLEGE </vt:lpstr>
      <vt:lpstr>OPERATIONAL COST 2016</vt:lpstr>
      <vt:lpstr>OPERATIONAL COST 2015 </vt:lpstr>
      <vt:lpstr>THANK YOU!</vt:lpstr>
      <vt:lpstr>For GCR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DISCIPLESHIP</dc:title>
  <dc:creator>Winston Bolt</dc:creator>
  <cp:lastModifiedBy>Winston Bolt</cp:lastModifiedBy>
  <cp:revision>133</cp:revision>
  <dcterms:created xsi:type="dcterms:W3CDTF">2015-06-03T03:11:03Z</dcterms:created>
  <dcterms:modified xsi:type="dcterms:W3CDTF">2015-08-18T13:50:11Z</dcterms:modified>
</cp:coreProperties>
</file>